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handoutMasterIdLst>
    <p:handoutMasterId r:id="rId89"/>
  </p:handoutMasterIdLst>
  <p:sldIdLst>
    <p:sldId id="314" r:id="rId2"/>
    <p:sldId id="380" r:id="rId3"/>
    <p:sldId id="315" r:id="rId4"/>
    <p:sldId id="344" r:id="rId5"/>
    <p:sldId id="381" r:id="rId6"/>
    <p:sldId id="346" r:id="rId7"/>
    <p:sldId id="366" r:id="rId8"/>
    <p:sldId id="367" r:id="rId9"/>
    <p:sldId id="373" r:id="rId10"/>
    <p:sldId id="369" r:id="rId11"/>
    <p:sldId id="316" r:id="rId12"/>
    <p:sldId id="318" r:id="rId13"/>
    <p:sldId id="335" r:id="rId14"/>
    <p:sldId id="323" r:id="rId15"/>
    <p:sldId id="324" r:id="rId16"/>
    <p:sldId id="341" r:id="rId17"/>
    <p:sldId id="325" r:id="rId18"/>
    <p:sldId id="326" r:id="rId19"/>
    <p:sldId id="336" r:id="rId20"/>
    <p:sldId id="331" r:id="rId21"/>
    <p:sldId id="347" r:id="rId22"/>
    <p:sldId id="337" r:id="rId23"/>
    <p:sldId id="338" r:id="rId24"/>
    <p:sldId id="339" r:id="rId25"/>
    <p:sldId id="340" r:id="rId26"/>
    <p:sldId id="333" r:id="rId27"/>
    <p:sldId id="322" r:id="rId28"/>
    <p:sldId id="320" r:id="rId29"/>
    <p:sldId id="343" r:id="rId30"/>
    <p:sldId id="348" r:id="rId31"/>
    <p:sldId id="359" r:id="rId32"/>
    <p:sldId id="370" r:id="rId33"/>
    <p:sldId id="356" r:id="rId34"/>
    <p:sldId id="357" r:id="rId35"/>
    <p:sldId id="371" r:id="rId36"/>
    <p:sldId id="349" r:id="rId37"/>
    <p:sldId id="350" r:id="rId38"/>
    <p:sldId id="351" r:id="rId39"/>
    <p:sldId id="354" r:id="rId40"/>
    <p:sldId id="372" r:id="rId41"/>
    <p:sldId id="361" r:id="rId42"/>
    <p:sldId id="374" r:id="rId43"/>
    <p:sldId id="363" r:id="rId44"/>
    <p:sldId id="375" r:id="rId45"/>
    <p:sldId id="377" r:id="rId46"/>
    <p:sldId id="378" r:id="rId47"/>
    <p:sldId id="379" r:id="rId48"/>
    <p:sldId id="364" r:id="rId49"/>
    <p:sldId id="305" r:id="rId50"/>
    <p:sldId id="304" r:id="rId51"/>
    <p:sldId id="362" r:id="rId52"/>
    <p:sldId id="365" r:id="rId53"/>
    <p:sldId id="288" r:id="rId54"/>
    <p:sldId id="289" r:id="rId55"/>
    <p:sldId id="261" r:id="rId56"/>
    <p:sldId id="262" r:id="rId57"/>
    <p:sldId id="263" r:id="rId58"/>
    <p:sldId id="260" r:id="rId59"/>
    <p:sldId id="267" r:id="rId60"/>
    <p:sldId id="292" r:id="rId61"/>
    <p:sldId id="296" r:id="rId62"/>
    <p:sldId id="297" r:id="rId63"/>
    <p:sldId id="308" r:id="rId64"/>
    <p:sldId id="382" r:id="rId65"/>
    <p:sldId id="384" r:id="rId66"/>
    <p:sldId id="290" r:id="rId67"/>
    <p:sldId id="291" r:id="rId68"/>
    <p:sldId id="294" r:id="rId69"/>
    <p:sldId id="385" r:id="rId70"/>
    <p:sldId id="256" r:id="rId71"/>
    <p:sldId id="266" r:id="rId72"/>
    <p:sldId id="301" r:id="rId73"/>
    <p:sldId id="306" r:id="rId74"/>
    <p:sldId id="278" r:id="rId75"/>
    <p:sldId id="265" r:id="rId76"/>
    <p:sldId id="279" r:id="rId77"/>
    <p:sldId id="280" r:id="rId78"/>
    <p:sldId id="268" r:id="rId79"/>
    <p:sldId id="282" r:id="rId80"/>
    <p:sldId id="283" r:id="rId81"/>
    <p:sldId id="284" r:id="rId82"/>
    <p:sldId id="311" r:id="rId83"/>
    <p:sldId id="286" r:id="rId84"/>
    <p:sldId id="303" r:id="rId85"/>
    <p:sldId id="386" r:id="rId86"/>
    <p:sldId id="319" r:id="rId87"/>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123"/>
    <a:srgbClr val="BF9000"/>
    <a:srgbClr val="859E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448" autoAdjust="0"/>
  </p:normalViewPr>
  <p:slideViewPr>
    <p:cSldViewPr snapToGrid="0">
      <p:cViewPr varScale="1">
        <p:scale>
          <a:sx n="79" d="100"/>
          <a:sy n="79" d="100"/>
        </p:scale>
        <p:origin x="802" y="7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2064" y="6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4414172E-963E-48F3-AD51-65B1CD7F7A69}" type="datetimeFigureOut">
              <a:rPr lang="en-ZA" smtClean="0"/>
              <a:t>2025/09/29</a:t>
            </a:fld>
            <a:endParaRPr lang="en-ZA"/>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BA09CE3A-1CC6-454A-9B57-4343D88B4A63}" type="slidenum">
              <a:rPr lang="en-ZA" smtClean="0"/>
              <a:t>‹#›</a:t>
            </a:fld>
            <a:endParaRPr lang="en-ZA"/>
          </a:p>
        </p:txBody>
      </p:sp>
    </p:spTree>
    <p:extLst>
      <p:ext uri="{BB962C8B-B14F-4D97-AF65-F5344CB8AC3E}">
        <p14:creationId xmlns:p14="http://schemas.microsoft.com/office/powerpoint/2010/main" val="1017657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r>
              <a:rPr lang="en-US" dirty="0" smtClean="0"/>
              <a:t>PSSA Manipulation Guidelines</a:t>
            </a:r>
            <a:endParaRPr lang="en-ZA" dirty="0"/>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78B2B80C-F3C8-483C-B789-2E2ED0BACD58}" type="datetimeFigureOut">
              <a:rPr lang="en-ZA" smtClean="0"/>
              <a:t>2025/09/29</a:t>
            </a:fld>
            <a:endParaRPr lang="en-ZA"/>
          </a:p>
        </p:txBody>
      </p:sp>
      <p:sp>
        <p:nvSpPr>
          <p:cNvPr id="4" name="Slide Image Placeholder 3"/>
          <p:cNvSpPr>
            <a:spLocks noGrp="1" noRot="1" noChangeAspect="1"/>
          </p:cNvSpPr>
          <p:nvPr>
            <p:ph type="sldImg" idx="2"/>
          </p:nvPr>
        </p:nvSpPr>
        <p:spPr>
          <a:xfrm>
            <a:off x="914400" y="750160"/>
            <a:ext cx="7790247" cy="4382014"/>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914400" y="5194966"/>
            <a:ext cx="7790247" cy="1255755"/>
          </a:xfrm>
          <a:prstGeom prst="rect">
            <a:avLst/>
          </a:prstGeom>
        </p:spPr>
        <p:txBody>
          <a:bodyPr vert="horz" lIns="91440" tIns="45720" rIns="91440" bIns="45720" rtlCol="0"/>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DB769122-51AE-417D-A729-E3C4FC00BB25}" type="slidenum">
              <a:rPr lang="en-ZA" smtClean="0"/>
              <a:t>‹#›</a:t>
            </a:fld>
            <a:endParaRPr lang="en-ZA"/>
          </a:p>
        </p:txBody>
      </p:sp>
    </p:spTree>
    <p:extLst>
      <p:ext uri="{BB962C8B-B14F-4D97-AF65-F5344CB8AC3E}">
        <p14:creationId xmlns:p14="http://schemas.microsoft.com/office/powerpoint/2010/main" val="1388220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Transgressing the rules can be intentional</a:t>
            </a:r>
            <a:r>
              <a:rPr lang="en-US" baseline="0" dirty="0" smtClean="0"/>
              <a:t> with the photographer trying to beat the system or it can be done by mistake or by not understanding the rules.  This presentation is intended to remove some of the grey areas.</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a:t>
            </a:fld>
            <a:endParaRPr lang="en-ZA"/>
          </a:p>
        </p:txBody>
      </p:sp>
    </p:spTree>
    <p:extLst>
      <p:ext uri="{BB962C8B-B14F-4D97-AF65-F5344CB8AC3E}">
        <p14:creationId xmlns:p14="http://schemas.microsoft.com/office/powerpoint/2010/main" val="29791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Transgressing the rules can be intentional</a:t>
            </a:r>
            <a:r>
              <a:rPr lang="en-US" baseline="0" dirty="0" smtClean="0"/>
              <a:t> with the photographer trying to beat the system or it can be done by mistake or by not understanding the rules.  This presentation is intended to remove some of the grey areas.</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a:t>
            </a:fld>
            <a:endParaRPr lang="en-ZA"/>
          </a:p>
        </p:txBody>
      </p:sp>
    </p:spTree>
    <p:extLst>
      <p:ext uri="{BB962C8B-B14F-4D97-AF65-F5344CB8AC3E}">
        <p14:creationId xmlns:p14="http://schemas.microsoft.com/office/powerpoint/2010/main" val="4156955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They can be accidental</a:t>
            </a:r>
            <a:r>
              <a:rPr lang="en-US" baseline="0" dirty="0" smtClean="0"/>
              <a:t> – such as my Leaping Impala – or is it Impala Leaping? I entered this image many years ago in the Al </a:t>
            </a:r>
            <a:r>
              <a:rPr lang="en-US" baseline="0" dirty="0" err="1" smtClean="0"/>
              <a:t>Thani</a:t>
            </a:r>
            <a:r>
              <a:rPr lang="en-US" baseline="0" dirty="0" smtClean="0"/>
              <a:t> Awards and it was published in their catalogue.  I entered it again quite a number of years later in the PSA International and they informed me that I had changed the title – a definite no </a:t>
            </a:r>
            <a:r>
              <a:rPr lang="en-US" baseline="0" dirty="0" err="1" smtClean="0"/>
              <a:t>no</a:t>
            </a:r>
            <a:r>
              <a:rPr lang="en-US" baseline="0" dirty="0" smtClean="0"/>
              <a:t> and something I did without even realizing it.</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a:t>
            </a:fld>
            <a:endParaRPr lang="en-ZA"/>
          </a:p>
        </p:txBody>
      </p:sp>
    </p:spTree>
    <p:extLst>
      <p:ext uri="{BB962C8B-B14F-4D97-AF65-F5344CB8AC3E}">
        <p14:creationId xmlns:p14="http://schemas.microsoft.com/office/powerpoint/2010/main" val="720954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When</a:t>
            </a:r>
            <a:r>
              <a:rPr lang="en-US" baseline="0" dirty="0" smtClean="0"/>
              <a:t> is it the same or similar?  How different does it have to be to be too similar?</a:t>
            </a:r>
          </a:p>
          <a:p>
            <a:endParaRPr lang="en-US" baseline="0" dirty="0" smtClean="0"/>
          </a:p>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4</a:t>
            </a:fld>
            <a:endParaRPr lang="en-ZA"/>
          </a:p>
        </p:txBody>
      </p:sp>
    </p:spTree>
    <p:extLst>
      <p:ext uri="{BB962C8B-B14F-4D97-AF65-F5344CB8AC3E}">
        <p14:creationId xmlns:p14="http://schemas.microsoft.com/office/powerpoint/2010/main" val="4262111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When</a:t>
            </a:r>
            <a:r>
              <a:rPr lang="en-US" baseline="0" dirty="0" smtClean="0"/>
              <a:t> is it the same or similar?  How different does it have to be to be too similar?</a:t>
            </a:r>
          </a:p>
          <a:p>
            <a:endParaRPr lang="en-US" baseline="0" dirty="0" smtClean="0"/>
          </a:p>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5</a:t>
            </a:fld>
            <a:endParaRPr lang="en-ZA"/>
          </a:p>
        </p:txBody>
      </p:sp>
    </p:spTree>
    <p:extLst>
      <p:ext uri="{BB962C8B-B14F-4D97-AF65-F5344CB8AC3E}">
        <p14:creationId xmlns:p14="http://schemas.microsoft.com/office/powerpoint/2010/main" val="3673840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US" baseline="0" dirty="0" smtClean="0"/>
          </a:p>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6</a:t>
            </a:fld>
            <a:endParaRPr lang="en-ZA"/>
          </a:p>
        </p:txBody>
      </p:sp>
    </p:spTree>
    <p:extLst>
      <p:ext uri="{BB962C8B-B14F-4D97-AF65-F5344CB8AC3E}">
        <p14:creationId xmlns:p14="http://schemas.microsoft.com/office/powerpoint/2010/main" val="1785368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Something</a:t>
            </a:r>
            <a:r>
              <a:rPr lang="en-US" baseline="0" dirty="0" smtClean="0"/>
              <a:t> to remember is that it is not just nature – the same is true for any genre.</a:t>
            </a:r>
          </a:p>
          <a:p>
            <a:endParaRPr lang="en-US" baseline="0" dirty="0" smtClean="0"/>
          </a:p>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7</a:t>
            </a:fld>
            <a:endParaRPr lang="en-ZA"/>
          </a:p>
        </p:txBody>
      </p:sp>
    </p:spTree>
    <p:extLst>
      <p:ext uri="{BB962C8B-B14F-4D97-AF65-F5344CB8AC3E}">
        <p14:creationId xmlns:p14="http://schemas.microsoft.com/office/powerpoint/2010/main" val="96944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8</a:t>
            </a:fld>
            <a:endParaRPr lang="en-ZA"/>
          </a:p>
        </p:txBody>
      </p:sp>
    </p:spTree>
    <p:extLst>
      <p:ext uri="{BB962C8B-B14F-4D97-AF65-F5344CB8AC3E}">
        <p14:creationId xmlns:p14="http://schemas.microsoft.com/office/powerpoint/2010/main" val="185710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9</a:t>
            </a:fld>
            <a:endParaRPr lang="en-ZA"/>
          </a:p>
        </p:txBody>
      </p:sp>
    </p:spTree>
    <p:extLst>
      <p:ext uri="{BB962C8B-B14F-4D97-AF65-F5344CB8AC3E}">
        <p14:creationId xmlns:p14="http://schemas.microsoft.com/office/powerpoint/2010/main" val="4229296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10</a:t>
            </a:fld>
            <a:endParaRPr lang="en-ZA"/>
          </a:p>
        </p:txBody>
      </p:sp>
    </p:spTree>
    <p:extLst>
      <p:ext uri="{BB962C8B-B14F-4D97-AF65-F5344CB8AC3E}">
        <p14:creationId xmlns:p14="http://schemas.microsoft.com/office/powerpoint/2010/main" val="382565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a:t>
            </a:r>
            <a:r>
              <a:rPr lang="en-US" baseline="0" dirty="0" smtClean="0"/>
              <a:t> is not just PSSA who has rules and regulations and naughty lists – the Photographic Society of America does as well, as do all the other major photographic societies worldwide.</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11</a:t>
            </a:fld>
            <a:endParaRPr lang="en-ZA"/>
          </a:p>
        </p:txBody>
      </p:sp>
    </p:spTree>
    <p:extLst>
      <p:ext uri="{BB962C8B-B14F-4D97-AF65-F5344CB8AC3E}">
        <p14:creationId xmlns:p14="http://schemas.microsoft.com/office/powerpoint/2010/main" val="2537369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12</a:t>
            </a:fld>
            <a:endParaRPr lang="en-ZA"/>
          </a:p>
        </p:txBody>
      </p:sp>
    </p:spTree>
    <p:extLst>
      <p:ext uri="{BB962C8B-B14F-4D97-AF65-F5344CB8AC3E}">
        <p14:creationId xmlns:p14="http://schemas.microsoft.com/office/powerpoint/2010/main" val="4061197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13</a:t>
            </a:fld>
            <a:endParaRPr lang="en-ZA"/>
          </a:p>
        </p:txBody>
      </p:sp>
    </p:spTree>
    <p:extLst>
      <p:ext uri="{BB962C8B-B14F-4D97-AF65-F5344CB8AC3E}">
        <p14:creationId xmlns:p14="http://schemas.microsoft.com/office/powerpoint/2010/main" val="1520667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Whether its from</a:t>
            </a:r>
            <a:r>
              <a:rPr lang="en-US" baseline="0" dirty="0" smtClean="0"/>
              <a:t> the internet, or a picture in a gallery, a book or from absolutely anywhere, even if it says you can download them for free, unless you were there and actually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Photographed the trees at sunset it is not your work and is not allowed.</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14</a:t>
            </a:fld>
            <a:endParaRPr lang="en-ZA"/>
          </a:p>
        </p:txBody>
      </p:sp>
    </p:spTree>
    <p:extLst>
      <p:ext uri="{BB962C8B-B14F-4D97-AF65-F5344CB8AC3E}">
        <p14:creationId xmlns:p14="http://schemas.microsoft.com/office/powerpoint/2010/main" val="4232530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Whether its from</a:t>
            </a:r>
            <a:r>
              <a:rPr lang="en-US" baseline="0" dirty="0" smtClean="0"/>
              <a:t> the internet, or a picture in a gallery, a book or from absolutely anywhere, even if it says you can download them for free, unless you were there and actually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Photographed the trees at sunset it is not your work and is not allowed.</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15</a:t>
            </a:fld>
            <a:endParaRPr lang="en-ZA"/>
          </a:p>
        </p:txBody>
      </p:sp>
    </p:spTree>
    <p:extLst>
      <p:ext uri="{BB962C8B-B14F-4D97-AF65-F5344CB8AC3E}">
        <p14:creationId xmlns:p14="http://schemas.microsoft.com/office/powerpoint/2010/main" val="2931134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Picture on the wall - Here you are photographing some else’s art but by including the light and shade and wallpaper etc. you are creating an image and not just copying it.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Truth Store pic is someone else\s art but by introducing the figure it is only an element in the image. Both are OK.</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16</a:t>
            </a:fld>
            <a:endParaRPr lang="en-ZA"/>
          </a:p>
        </p:txBody>
      </p:sp>
    </p:spTree>
    <p:extLst>
      <p:ext uri="{BB962C8B-B14F-4D97-AF65-F5344CB8AC3E}">
        <p14:creationId xmlns:p14="http://schemas.microsoft.com/office/powerpoint/2010/main" val="31050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have added</a:t>
            </a:r>
            <a:r>
              <a:rPr lang="en-US" baseline="0" dirty="0" smtClean="0"/>
              <a:t> nothing – it is therefore just a picture of someone else’s art.</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17</a:t>
            </a:fld>
            <a:endParaRPr lang="en-ZA"/>
          </a:p>
        </p:txBody>
      </p:sp>
    </p:spTree>
    <p:extLst>
      <p:ext uri="{BB962C8B-B14F-4D97-AF65-F5344CB8AC3E}">
        <p14:creationId xmlns:p14="http://schemas.microsoft.com/office/powerpoint/2010/main" val="1215396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have added</a:t>
            </a:r>
            <a:r>
              <a:rPr lang="en-US" baseline="0" dirty="0" smtClean="0"/>
              <a:t> nothing – it is therefore just a picture of someone else’s art.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inclusion of the plants and trees here, is not enough to make it yours. And their inclusion has not made it into a more interesting photo – they have not added anything.</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18</a:t>
            </a:fld>
            <a:endParaRPr lang="en-ZA"/>
          </a:p>
        </p:txBody>
      </p:sp>
    </p:spTree>
    <p:extLst>
      <p:ext uri="{BB962C8B-B14F-4D97-AF65-F5344CB8AC3E}">
        <p14:creationId xmlns:p14="http://schemas.microsoft.com/office/powerpoint/2010/main" val="942323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have added</a:t>
            </a:r>
            <a:r>
              <a:rPr lang="en-US" baseline="0" dirty="0" smtClean="0"/>
              <a:t> nothing – it is therefore just a picture of someone else’s art.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inclusion of the plants and trees here, is not enough to make it yours. And their inclusion has not made it into a more interesting photo – they have not added anything.</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19</a:t>
            </a:fld>
            <a:endParaRPr lang="en-ZA"/>
          </a:p>
        </p:txBody>
      </p:sp>
    </p:spTree>
    <p:extLst>
      <p:ext uri="{BB962C8B-B14F-4D97-AF65-F5344CB8AC3E}">
        <p14:creationId xmlns:p14="http://schemas.microsoft.com/office/powerpoint/2010/main" val="2543153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20</a:t>
            </a:fld>
            <a:endParaRPr lang="en-ZA"/>
          </a:p>
        </p:txBody>
      </p:sp>
    </p:spTree>
    <p:extLst>
      <p:ext uri="{BB962C8B-B14F-4D97-AF65-F5344CB8AC3E}">
        <p14:creationId xmlns:p14="http://schemas.microsoft.com/office/powerpoint/2010/main" val="1356348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21</a:t>
            </a:fld>
            <a:endParaRPr lang="en-ZA"/>
          </a:p>
        </p:txBody>
      </p:sp>
    </p:spTree>
    <p:extLst>
      <p:ext uri="{BB962C8B-B14F-4D97-AF65-F5344CB8AC3E}">
        <p14:creationId xmlns:p14="http://schemas.microsoft.com/office/powerpoint/2010/main" val="25848584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have still not added anything of</a:t>
            </a:r>
            <a:r>
              <a:rPr lang="en-US" baseline="0" dirty="0" smtClean="0"/>
              <a:t> your own.</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22</a:t>
            </a:fld>
            <a:endParaRPr lang="en-ZA"/>
          </a:p>
        </p:txBody>
      </p:sp>
    </p:spTree>
    <p:extLst>
      <p:ext uri="{BB962C8B-B14F-4D97-AF65-F5344CB8AC3E}">
        <p14:creationId xmlns:p14="http://schemas.microsoft.com/office/powerpoint/2010/main" val="22666143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have still not added anything of</a:t>
            </a:r>
            <a:r>
              <a:rPr lang="en-US" baseline="0" dirty="0" smtClean="0"/>
              <a:t> your own.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Perhaps if there were people looking out of the windows or something more to make it more interesting it would be OK.</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23</a:t>
            </a:fld>
            <a:endParaRPr lang="en-ZA"/>
          </a:p>
        </p:txBody>
      </p:sp>
    </p:spTree>
    <p:extLst>
      <p:ext uri="{BB962C8B-B14F-4D97-AF65-F5344CB8AC3E}">
        <p14:creationId xmlns:p14="http://schemas.microsoft.com/office/powerpoint/2010/main" val="706662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24</a:t>
            </a:fld>
            <a:endParaRPr lang="en-ZA"/>
          </a:p>
        </p:txBody>
      </p:sp>
    </p:spTree>
    <p:extLst>
      <p:ext uri="{BB962C8B-B14F-4D97-AF65-F5344CB8AC3E}">
        <p14:creationId xmlns:p14="http://schemas.microsoft.com/office/powerpoint/2010/main" val="1875968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rgbClr val="FF0000"/>
                </a:solidFill>
              </a:rPr>
              <a:t>The photograph of the window on the right  is of a scene, and as lovely as it looks it was not created as someone’s art, so it is OK.</a:t>
            </a:r>
            <a:endParaRPr lang="en-US"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25</a:t>
            </a:fld>
            <a:endParaRPr lang="en-ZA"/>
          </a:p>
        </p:txBody>
      </p:sp>
    </p:spTree>
    <p:extLst>
      <p:ext uri="{BB962C8B-B14F-4D97-AF65-F5344CB8AC3E}">
        <p14:creationId xmlns:p14="http://schemas.microsoft.com/office/powerpoint/2010/main" val="915777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algn="l"/>
            <a:r>
              <a:rPr lang="en-US" dirty="0" smtClean="0">
                <a:solidFill>
                  <a:srgbClr val="FF0000"/>
                </a:solidFill>
              </a:rPr>
              <a:t>The</a:t>
            </a:r>
            <a:r>
              <a:rPr lang="en-US" baseline="0" dirty="0" smtClean="0">
                <a:solidFill>
                  <a:srgbClr val="FF0000"/>
                </a:solidFill>
              </a:rPr>
              <a:t> inclusion of the guy running turns the graffiti into a backdrop – but still a very important part of the picture.</a:t>
            </a:r>
          </a:p>
          <a:p>
            <a:pPr algn="l"/>
            <a:endParaRPr lang="en-US" baseline="0" dirty="0" smtClean="0">
              <a:solidFill>
                <a:srgbClr val="FF0000"/>
              </a:solidFill>
            </a:endParaRPr>
          </a:p>
          <a:p>
            <a:pPr algn="l"/>
            <a:r>
              <a:rPr lang="en-US" baseline="0" dirty="0" smtClean="0">
                <a:solidFill>
                  <a:srgbClr val="FF0000"/>
                </a:solidFill>
              </a:rPr>
              <a:t>The photograph of the window is of a scene, and as lovely as it looks it was not created as someone’s art, so it is OK.</a:t>
            </a:r>
            <a:endParaRPr lang="en-US" dirty="0" smtClean="0">
              <a:solidFill>
                <a:srgbClr val="FF0000"/>
              </a:solidFill>
            </a:endParaRPr>
          </a:p>
        </p:txBody>
      </p:sp>
      <p:sp>
        <p:nvSpPr>
          <p:cNvPr id="4" name="Slide Number Placeholder 3"/>
          <p:cNvSpPr>
            <a:spLocks noGrp="1"/>
          </p:cNvSpPr>
          <p:nvPr>
            <p:ph type="sldNum" sz="quarter" idx="10"/>
          </p:nvPr>
        </p:nvSpPr>
        <p:spPr/>
        <p:txBody>
          <a:bodyPr/>
          <a:lstStyle/>
          <a:p>
            <a:fld id="{DB769122-51AE-417D-A729-E3C4FC00BB25}" type="slidenum">
              <a:rPr lang="en-ZA" smtClean="0"/>
              <a:t>26</a:t>
            </a:fld>
            <a:endParaRPr lang="en-ZA"/>
          </a:p>
        </p:txBody>
      </p:sp>
    </p:spTree>
    <p:extLst>
      <p:ext uri="{BB962C8B-B14F-4D97-AF65-F5344CB8AC3E}">
        <p14:creationId xmlns:p14="http://schemas.microsoft.com/office/powerpoint/2010/main" val="1456703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is true for FIAP, the RPS, PSA, PSSA and all the other photographic societies worldwide.</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27</a:t>
            </a:fld>
            <a:endParaRPr lang="en-ZA"/>
          </a:p>
        </p:txBody>
      </p:sp>
    </p:spTree>
    <p:extLst>
      <p:ext uri="{BB962C8B-B14F-4D97-AF65-F5344CB8AC3E}">
        <p14:creationId xmlns:p14="http://schemas.microsoft.com/office/powerpoint/2010/main" val="41779944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28</a:t>
            </a:fld>
            <a:endParaRPr lang="en-ZA"/>
          </a:p>
        </p:txBody>
      </p:sp>
    </p:spTree>
    <p:extLst>
      <p:ext uri="{BB962C8B-B14F-4D97-AF65-F5344CB8AC3E}">
        <p14:creationId xmlns:p14="http://schemas.microsoft.com/office/powerpoint/2010/main" val="4028397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cannot download brushes</a:t>
            </a:r>
            <a:r>
              <a:rPr lang="en-US" baseline="0" dirty="0" smtClean="0"/>
              <a:t> and use them to create your images – you can make your own brushes and use them.</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29</a:t>
            </a:fld>
            <a:endParaRPr lang="en-ZA"/>
          </a:p>
        </p:txBody>
      </p:sp>
    </p:spTree>
    <p:extLst>
      <p:ext uri="{BB962C8B-B14F-4D97-AF65-F5344CB8AC3E}">
        <p14:creationId xmlns:p14="http://schemas.microsoft.com/office/powerpoint/2010/main" val="14006237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cannot download brushes</a:t>
            </a:r>
            <a:r>
              <a:rPr lang="en-US" baseline="0" dirty="0" smtClean="0"/>
              <a:t> and use them to create your images – you can make your own brushes and use them.</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30</a:t>
            </a:fld>
            <a:endParaRPr lang="en-ZA"/>
          </a:p>
        </p:txBody>
      </p:sp>
    </p:spTree>
    <p:extLst>
      <p:ext uri="{BB962C8B-B14F-4D97-AF65-F5344CB8AC3E}">
        <p14:creationId xmlns:p14="http://schemas.microsoft.com/office/powerpoint/2010/main" val="2152714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cannot download brushes</a:t>
            </a:r>
            <a:r>
              <a:rPr lang="en-US" baseline="0" dirty="0" smtClean="0"/>
              <a:t> and use them to create your images – you can make your own brushes and use them.</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31</a:t>
            </a:fld>
            <a:endParaRPr lang="en-ZA"/>
          </a:p>
        </p:txBody>
      </p:sp>
    </p:spTree>
    <p:extLst>
      <p:ext uri="{BB962C8B-B14F-4D97-AF65-F5344CB8AC3E}">
        <p14:creationId xmlns:p14="http://schemas.microsoft.com/office/powerpoint/2010/main" val="36156943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cannot download brushes</a:t>
            </a:r>
            <a:r>
              <a:rPr lang="en-US" baseline="0" dirty="0" smtClean="0"/>
              <a:t> and use them to create your images – you can make your own brushes from your own images and use them.</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You can photograph a live, or even an artificial butterfly and use your artistic skills to create the elements.</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32</a:t>
            </a:fld>
            <a:endParaRPr lang="en-ZA"/>
          </a:p>
        </p:txBody>
      </p:sp>
    </p:spTree>
    <p:extLst>
      <p:ext uri="{BB962C8B-B14F-4D97-AF65-F5344CB8AC3E}">
        <p14:creationId xmlns:p14="http://schemas.microsoft.com/office/powerpoint/2010/main" val="18963962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cannot download brushes</a:t>
            </a:r>
            <a:r>
              <a:rPr lang="en-US" baseline="0" dirty="0" smtClean="0"/>
              <a:t> and use them to create your images – neither can you download an image and us it </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33</a:t>
            </a:fld>
            <a:endParaRPr lang="en-ZA"/>
          </a:p>
        </p:txBody>
      </p:sp>
    </p:spTree>
    <p:extLst>
      <p:ext uri="{BB962C8B-B14F-4D97-AF65-F5344CB8AC3E}">
        <p14:creationId xmlns:p14="http://schemas.microsoft.com/office/powerpoint/2010/main" val="32082547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need to photograph</a:t>
            </a:r>
            <a:r>
              <a:rPr lang="en-US" baseline="0" dirty="0" smtClean="0"/>
              <a:t> it yourself.</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34</a:t>
            </a:fld>
            <a:endParaRPr lang="en-ZA"/>
          </a:p>
        </p:txBody>
      </p:sp>
    </p:spTree>
    <p:extLst>
      <p:ext uri="{BB962C8B-B14F-4D97-AF65-F5344CB8AC3E}">
        <p14:creationId xmlns:p14="http://schemas.microsoft.com/office/powerpoint/2010/main" val="38727029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need to have photographed all the elements in your composite.</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35</a:t>
            </a:fld>
            <a:endParaRPr lang="en-ZA"/>
          </a:p>
        </p:txBody>
      </p:sp>
    </p:spTree>
    <p:extLst>
      <p:ext uri="{BB962C8B-B14F-4D97-AF65-F5344CB8AC3E}">
        <p14:creationId xmlns:p14="http://schemas.microsoft.com/office/powerpoint/2010/main" val="11969849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background</a:t>
            </a:r>
            <a:r>
              <a:rPr lang="en-US" baseline="0" dirty="0" smtClean="0"/>
              <a:t> I shot in Argentina – street art – not an image on its own</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36</a:t>
            </a:fld>
            <a:endParaRPr lang="en-ZA"/>
          </a:p>
        </p:txBody>
      </p:sp>
    </p:spTree>
    <p:extLst>
      <p:ext uri="{BB962C8B-B14F-4D97-AF65-F5344CB8AC3E}">
        <p14:creationId xmlns:p14="http://schemas.microsoft.com/office/powerpoint/2010/main" val="3756735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soccer boys I photographed in Namibia</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37</a:t>
            </a:fld>
            <a:endParaRPr lang="en-ZA"/>
          </a:p>
        </p:txBody>
      </p:sp>
    </p:spTree>
    <p:extLst>
      <p:ext uri="{BB962C8B-B14F-4D97-AF65-F5344CB8AC3E}">
        <p14:creationId xmlns:p14="http://schemas.microsoft.com/office/powerpoint/2010/main" val="1777815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Both my own images so it is OK.</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38</a:t>
            </a:fld>
            <a:endParaRPr lang="en-ZA"/>
          </a:p>
        </p:txBody>
      </p:sp>
    </p:spTree>
    <p:extLst>
      <p:ext uri="{BB962C8B-B14F-4D97-AF65-F5344CB8AC3E}">
        <p14:creationId xmlns:p14="http://schemas.microsoft.com/office/powerpoint/2010/main" val="640005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can change the foreground</a:t>
            </a:r>
            <a:r>
              <a:rPr lang="en-US" baseline="0" dirty="0" smtClean="0"/>
              <a:t> by just duplicating and flipping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you can’t add the flood in that you didn’t shoot</a:t>
            </a:r>
          </a:p>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39</a:t>
            </a:fld>
            <a:endParaRPr lang="en-ZA"/>
          </a:p>
        </p:txBody>
      </p:sp>
    </p:spTree>
    <p:extLst>
      <p:ext uri="{BB962C8B-B14F-4D97-AF65-F5344CB8AC3E}">
        <p14:creationId xmlns:p14="http://schemas.microsoft.com/office/powerpoint/2010/main" val="28658496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You can use sky replacement – but the sky must be your own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Bur you can’t add the flood in that you didn’t shoot and then add a sky whether your own or not.</a:t>
            </a:r>
          </a:p>
          <a:p>
            <a:pPr marL="0" marR="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40</a:t>
            </a:fld>
            <a:endParaRPr lang="en-ZA"/>
          </a:p>
        </p:txBody>
      </p:sp>
    </p:spTree>
    <p:extLst>
      <p:ext uri="{BB962C8B-B14F-4D97-AF65-F5344CB8AC3E}">
        <p14:creationId xmlns:p14="http://schemas.microsoft.com/office/powerpoint/2010/main" val="26397837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41</a:t>
            </a:fld>
            <a:endParaRPr lang="en-ZA"/>
          </a:p>
        </p:txBody>
      </p:sp>
    </p:spTree>
    <p:extLst>
      <p:ext uri="{BB962C8B-B14F-4D97-AF65-F5344CB8AC3E}">
        <p14:creationId xmlns:p14="http://schemas.microsoft.com/office/powerpoint/2010/main" val="36116951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42</a:t>
            </a:fld>
            <a:endParaRPr lang="en-ZA"/>
          </a:p>
        </p:txBody>
      </p:sp>
    </p:spTree>
    <p:extLst>
      <p:ext uri="{BB962C8B-B14F-4D97-AF65-F5344CB8AC3E}">
        <p14:creationId xmlns:p14="http://schemas.microsoft.com/office/powerpoint/2010/main" val="42803267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We don’t know what the exact</a:t>
            </a:r>
            <a:r>
              <a:rPr lang="en-US" baseline="0" dirty="0" smtClean="0"/>
              <a:t> scene looked like in terms of </a:t>
            </a:r>
            <a:r>
              <a:rPr lang="en-US" baseline="0" dirty="0" err="1" smtClean="0"/>
              <a:t>colour</a:t>
            </a:r>
            <a:r>
              <a:rPr lang="en-US" baseline="0" dirty="0" smtClean="0"/>
              <a:t> so any of these could be correct – you may not like all of them.</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43</a:t>
            </a:fld>
            <a:endParaRPr lang="en-ZA"/>
          </a:p>
        </p:txBody>
      </p:sp>
    </p:spTree>
    <p:extLst>
      <p:ext uri="{BB962C8B-B14F-4D97-AF65-F5344CB8AC3E}">
        <p14:creationId xmlns:p14="http://schemas.microsoft.com/office/powerpoint/2010/main" val="3478871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No-one knows what the exact</a:t>
            </a:r>
            <a:r>
              <a:rPr lang="en-US" baseline="0" dirty="0" smtClean="0"/>
              <a:t> scene looked like in terms of </a:t>
            </a:r>
            <a:r>
              <a:rPr lang="en-US" baseline="0" dirty="0" err="1" smtClean="0"/>
              <a:t>colour</a:t>
            </a:r>
            <a:r>
              <a:rPr lang="en-US" baseline="0" dirty="0" smtClean="0"/>
              <a:t> so any of these could be correct – you may not like all of them or you might think one has gone too far.</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44</a:t>
            </a:fld>
            <a:endParaRPr lang="en-ZA"/>
          </a:p>
        </p:txBody>
      </p:sp>
    </p:spTree>
    <p:extLst>
      <p:ext uri="{BB962C8B-B14F-4D97-AF65-F5344CB8AC3E}">
        <p14:creationId xmlns:p14="http://schemas.microsoft.com/office/powerpoint/2010/main" val="13715797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We don’t know what the exact</a:t>
            </a:r>
            <a:r>
              <a:rPr lang="en-US" baseline="0" dirty="0" smtClean="0"/>
              <a:t> scene looked like in terms of </a:t>
            </a:r>
            <a:r>
              <a:rPr lang="en-US" baseline="0" dirty="0" err="1" smtClean="0"/>
              <a:t>colour</a:t>
            </a:r>
            <a:r>
              <a:rPr lang="en-US" baseline="0" dirty="0" smtClean="0"/>
              <a:t> but we do know what sort of light there was – here we don’t have shadows so we can correctly assume the lighting was flat and the </a:t>
            </a:r>
            <a:r>
              <a:rPr lang="en-US" baseline="0" dirty="0" err="1" smtClean="0"/>
              <a:t>colour</a:t>
            </a:r>
            <a:r>
              <a:rPr lang="en-US" baseline="0" dirty="0" smtClean="0"/>
              <a:t> not great.  There has never been any rule that says we can’t enhance the scene.</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45</a:t>
            </a:fld>
            <a:endParaRPr lang="en-ZA"/>
          </a:p>
        </p:txBody>
      </p:sp>
    </p:spTree>
    <p:extLst>
      <p:ext uri="{BB962C8B-B14F-4D97-AF65-F5344CB8AC3E}">
        <p14:creationId xmlns:p14="http://schemas.microsoft.com/office/powerpoint/2010/main" val="40695891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No-one knows what the exact</a:t>
            </a:r>
            <a:r>
              <a:rPr lang="en-US" baseline="0" dirty="0" smtClean="0"/>
              <a:t> scene looked like in terms of </a:t>
            </a:r>
            <a:r>
              <a:rPr lang="en-US" baseline="0" dirty="0" err="1" smtClean="0"/>
              <a:t>colour</a:t>
            </a:r>
            <a:r>
              <a:rPr lang="en-US" baseline="0" dirty="0" smtClean="0"/>
              <a:t> but we do know what sort of light there was – here we don’t have shadows so we can correctly assume the lighting was flat and the </a:t>
            </a:r>
            <a:r>
              <a:rPr lang="en-US" baseline="0" dirty="0" err="1" smtClean="0"/>
              <a:t>colour</a:t>
            </a:r>
            <a:r>
              <a:rPr lang="en-US" baseline="0" dirty="0" smtClean="0"/>
              <a:t> not great.  There has never been any rule that says we can’t enhance the scene. So this is acceptable.</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46</a:t>
            </a:fld>
            <a:endParaRPr lang="en-ZA"/>
          </a:p>
        </p:txBody>
      </p:sp>
    </p:spTree>
    <p:extLst>
      <p:ext uri="{BB962C8B-B14F-4D97-AF65-F5344CB8AC3E}">
        <p14:creationId xmlns:p14="http://schemas.microsoft.com/office/powerpoint/2010/main" val="42516325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47</a:t>
            </a:fld>
            <a:endParaRPr lang="en-ZA"/>
          </a:p>
        </p:txBody>
      </p:sp>
    </p:spTree>
    <p:extLst>
      <p:ext uri="{BB962C8B-B14F-4D97-AF65-F5344CB8AC3E}">
        <p14:creationId xmlns:p14="http://schemas.microsoft.com/office/powerpoint/2010/main" val="1105568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48</a:t>
            </a:fld>
            <a:endParaRPr lang="en-ZA"/>
          </a:p>
        </p:txBody>
      </p:sp>
    </p:spTree>
    <p:extLst>
      <p:ext uri="{BB962C8B-B14F-4D97-AF65-F5344CB8AC3E}">
        <p14:creationId xmlns:p14="http://schemas.microsoft.com/office/powerpoint/2010/main" val="27938258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A very effective</a:t>
            </a:r>
            <a:r>
              <a:rPr lang="en-US" baseline="0" dirty="0" smtClean="0"/>
              <a:t> image with the dark surrounds emphasizing the cuteness of the cheetah cub.  But did you shoot it like that?</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49</a:t>
            </a:fld>
            <a:endParaRPr lang="en-ZA"/>
          </a:p>
        </p:txBody>
      </p:sp>
    </p:spTree>
    <p:extLst>
      <p:ext uri="{BB962C8B-B14F-4D97-AF65-F5344CB8AC3E}">
        <p14:creationId xmlns:p14="http://schemas.microsoft.com/office/powerpoint/2010/main" val="20169148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A vignette has been used to darken the surrounds i.e. remove the areas you don’t want to see – therefore</a:t>
            </a:r>
            <a:r>
              <a:rPr lang="en-US" baseline="0" dirty="0" smtClean="0"/>
              <a:t> it is manipulation and not allowed.</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50</a:t>
            </a:fld>
            <a:endParaRPr lang="en-ZA"/>
          </a:p>
        </p:txBody>
      </p:sp>
    </p:spTree>
    <p:extLst>
      <p:ext uri="{BB962C8B-B14F-4D97-AF65-F5344CB8AC3E}">
        <p14:creationId xmlns:p14="http://schemas.microsoft.com/office/powerpoint/2010/main" val="6176757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Is the dark background</a:t>
            </a:r>
            <a:r>
              <a:rPr lang="en-US" baseline="0" dirty="0" smtClean="0"/>
              <a:t> real?</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51</a:t>
            </a:fld>
            <a:endParaRPr lang="en-ZA"/>
          </a:p>
        </p:txBody>
      </p:sp>
    </p:spTree>
    <p:extLst>
      <p:ext uri="{BB962C8B-B14F-4D97-AF65-F5344CB8AC3E}">
        <p14:creationId xmlns:p14="http://schemas.microsoft.com/office/powerpoint/2010/main" val="19194899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Yes it is real because the background was obviously dark, but be careful of going too far – the first image was</a:t>
            </a:r>
            <a:r>
              <a:rPr lang="en-US" baseline="0" dirty="0" smtClean="0"/>
              <a:t> probably gone too far because  you are effectively removing the water by darkening it.</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52</a:t>
            </a:fld>
            <a:endParaRPr lang="en-ZA"/>
          </a:p>
        </p:txBody>
      </p:sp>
    </p:spTree>
    <p:extLst>
      <p:ext uri="{BB962C8B-B14F-4D97-AF65-F5344CB8AC3E}">
        <p14:creationId xmlns:p14="http://schemas.microsoft.com/office/powerpoint/2010/main" val="15525671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This image looks</a:t>
            </a:r>
            <a:r>
              <a:rPr lang="en-US" baseline="0" dirty="0" smtClean="0"/>
              <a:t> quite “normal” and it was entered into a nature section and was accepted.  It was only on requesting the raw image that the problem could be seen.</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53</a:t>
            </a:fld>
            <a:endParaRPr lang="en-ZA"/>
          </a:p>
        </p:txBody>
      </p:sp>
    </p:spTree>
    <p:extLst>
      <p:ext uri="{BB962C8B-B14F-4D97-AF65-F5344CB8AC3E}">
        <p14:creationId xmlns:p14="http://schemas.microsoft.com/office/powerpoint/2010/main" val="11763452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The</a:t>
            </a:r>
            <a:r>
              <a:rPr lang="en-US" baseline="0" dirty="0" smtClean="0"/>
              <a:t> whole background has been darkened far too much – not just enhancing the image but totally changing the time of day and removing the surrounds.  It is definitely not allowed.</a:t>
            </a:r>
          </a:p>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54</a:t>
            </a:fld>
            <a:endParaRPr lang="en-ZA"/>
          </a:p>
        </p:txBody>
      </p:sp>
    </p:spTree>
    <p:extLst>
      <p:ext uri="{BB962C8B-B14F-4D97-AF65-F5344CB8AC3E}">
        <p14:creationId xmlns:p14="http://schemas.microsoft.com/office/powerpoint/2010/main" val="688744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In other</a:t>
            </a:r>
            <a:r>
              <a:rPr lang="en-US" baseline="0" dirty="0" smtClean="0"/>
              <a:t> words you can enhance your image by making dark areas brighter and bright areas darker etc.</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55</a:t>
            </a:fld>
            <a:endParaRPr lang="en-ZA"/>
          </a:p>
        </p:txBody>
      </p:sp>
    </p:spTree>
    <p:extLst>
      <p:ext uri="{BB962C8B-B14F-4D97-AF65-F5344CB8AC3E}">
        <p14:creationId xmlns:p14="http://schemas.microsoft.com/office/powerpoint/2010/main" val="34637196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56</a:t>
            </a:fld>
            <a:endParaRPr lang="en-ZA"/>
          </a:p>
        </p:txBody>
      </p:sp>
    </p:spTree>
    <p:extLst>
      <p:ext uri="{BB962C8B-B14F-4D97-AF65-F5344CB8AC3E}">
        <p14:creationId xmlns:p14="http://schemas.microsoft.com/office/powerpoint/2010/main" val="18644551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While enhancing your image you may not process it to such an extent</a:t>
            </a:r>
            <a:r>
              <a:rPr lang="en-US" baseline="0" dirty="0" smtClean="0"/>
              <a:t> that you are actually removing anything.  You should also ensure that it still looks natural.</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57</a:t>
            </a:fld>
            <a:endParaRPr lang="en-ZA"/>
          </a:p>
        </p:txBody>
      </p:sp>
    </p:spTree>
    <p:extLst>
      <p:ext uri="{BB962C8B-B14F-4D97-AF65-F5344CB8AC3E}">
        <p14:creationId xmlns:p14="http://schemas.microsoft.com/office/powerpoint/2010/main" val="25305263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Here is the original image and you can see the rocks, shadows and trees have been removed and this</a:t>
            </a:r>
            <a:r>
              <a:rPr lang="en-US" baseline="0" dirty="0" smtClean="0"/>
              <a:t> is not allowed.  Removing the foreground by cropping it out is allowed.</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58</a:t>
            </a:fld>
            <a:endParaRPr lang="en-ZA"/>
          </a:p>
        </p:txBody>
      </p:sp>
    </p:spTree>
    <p:extLst>
      <p:ext uri="{BB962C8B-B14F-4D97-AF65-F5344CB8AC3E}">
        <p14:creationId xmlns:p14="http://schemas.microsoft.com/office/powerpoint/2010/main" val="20282508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59</a:t>
            </a:fld>
            <a:endParaRPr lang="en-ZA"/>
          </a:p>
        </p:txBody>
      </p:sp>
    </p:spTree>
    <p:extLst>
      <p:ext uri="{BB962C8B-B14F-4D97-AF65-F5344CB8AC3E}">
        <p14:creationId xmlns:p14="http://schemas.microsoft.com/office/powerpoint/2010/main" val="25709961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Here you can see that the background is at a bit of an angle so you can straighten</a:t>
            </a:r>
            <a:r>
              <a:rPr lang="en-US" baseline="0" dirty="0" smtClean="0"/>
              <a:t> the image, crop it and obviously enhance it.</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60</a:t>
            </a:fld>
            <a:endParaRPr lang="en-ZA"/>
          </a:p>
        </p:txBody>
      </p:sp>
    </p:spTree>
    <p:extLst>
      <p:ext uri="{BB962C8B-B14F-4D97-AF65-F5344CB8AC3E}">
        <p14:creationId xmlns:p14="http://schemas.microsoft.com/office/powerpoint/2010/main" val="38959284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61</a:t>
            </a:fld>
            <a:endParaRPr lang="en-ZA"/>
          </a:p>
        </p:txBody>
      </p:sp>
    </p:spTree>
    <p:extLst>
      <p:ext uri="{BB962C8B-B14F-4D97-AF65-F5344CB8AC3E}">
        <p14:creationId xmlns:p14="http://schemas.microsoft.com/office/powerpoint/2010/main" val="200214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cannot however remove anything</a:t>
            </a:r>
            <a:r>
              <a:rPr lang="en-US" baseline="0" dirty="0" smtClean="0"/>
              <a:t> – not even just a small white stone which is a bit distracting.</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62</a:t>
            </a:fld>
            <a:endParaRPr lang="en-ZA"/>
          </a:p>
        </p:txBody>
      </p:sp>
    </p:spTree>
    <p:extLst>
      <p:ext uri="{BB962C8B-B14F-4D97-AF65-F5344CB8AC3E}">
        <p14:creationId xmlns:p14="http://schemas.microsoft.com/office/powerpoint/2010/main" val="34552161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63</a:t>
            </a:fld>
            <a:endParaRPr lang="en-ZA"/>
          </a:p>
        </p:txBody>
      </p:sp>
    </p:spTree>
    <p:extLst>
      <p:ext uri="{BB962C8B-B14F-4D97-AF65-F5344CB8AC3E}">
        <p14:creationId xmlns:p14="http://schemas.microsoft.com/office/powerpoint/2010/main" val="40488789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64</a:t>
            </a:fld>
            <a:endParaRPr lang="en-ZA"/>
          </a:p>
        </p:txBody>
      </p:sp>
    </p:spTree>
    <p:extLst>
      <p:ext uri="{BB962C8B-B14F-4D97-AF65-F5344CB8AC3E}">
        <p14:creationId xmlns:p14="http://schemas.microsoft.com/office/powerpoint/2010/main" val="111478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65</a:t>
            </a:fld>
            <a:endParaRPr lang="en-ZA"/>
          </a:p>
        </p:txBody>
      </p:sp>
    </p:spTree>
    <p:extLst>
      <p:ext uri="{BB962C8B-B14F-4D97-AF65-F5344CB8AC3E}">
        <p14:creationId xmlns:p14="http://schemas.microsoft.com/office/powerpoint/2010/main" val="25892929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All looks fine in this image – but take a look at the raw image.</a:t>
            </a:r>
          </a:p>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66</a:t>
            </a:fld>
            <a:endParaRPr lang="en-ZA"/>
          </a:p>
        </p:txBody>
      </p:sp>
    </p:spTree>
    <p:extLst>
      <p:ext uri="{BB962C8B-B14F-4D97-AF65-F5344CB8AC3E}">
        <p14:creationId xmlns:p14="http://schemas.microsoft.com/office/powerpoint/2010/main" val="32874623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You</a:t>
            </a:r>
            <a:r>
              <a:rPr lang="en-US" baseline="0" dirty="0" smtClean="0"/>
              <a:t> can crop, and it doesn’t matter how small a part of the image you crop. </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67</a:t>
            </a:fld>
            <a:endParaRPr lang="en-ZA"/>
          </a:p>
        </p:txBody>
      </p:sp>
    </p:spTree>
    <p:extLst>
      <p:ext uri="{BB962C8B-B14F-4D97-AF65-F5344CB8AC3E}">
        <p14:creationId xmlns:p14="http://schemas.microsoft.com/office/powerpoint/2010/main" val="24770163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When</a:t>
            </a:r>
            <a:r>
              <a:rPr lang="en-US" baseline="0" dirty="0" smtClean="0"/>
              <a:t> you go in close however you can see that the highlights around the bird have very effectively been removed.  You may not remove anything so this has been manipulated.</a:t>
            </a:r>
          </a:p>
          <a:p>
            <a:r>
              <a:rPr lang="en-US" baseline="0" dirty="0" smtClean="0"/>
              <a:t> </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68</a:t>
            </a:fld>
            <a:endParaRPr lang="en-ZA"/>
          </a:p>
        </p:txBody>
      </p:sp>
    </p:spTree>
    <p:extLst>
      <p:ext uri="{BB962C8B-B14F-4D97-AF65-F5344CB8AC3E}">
        <p14:creationId xmlns:p14="http://schemas.microsoft.com/office/powerpoint/2010/main" val="41102394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When</a:t>
            </a:r>
            <a:r>
              <a:rPr lang="en-US" baseline="0" dirty="0" smtClean="0"/>
              <a:t> you go in close however you can see that the highlights around the bird have very effectively been removed.  You may not remove anything so this has been manipulated.</a:t>
            </a:r>
          </a:p>
          <a:p>
            <a:r>
              <a:rPr lang="en-US" baseline="0" dirty="0" smtClean="0"/>
              <a:t> </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69</a:t>
            </a:fld>
            <a:endParaRPr lang="en-ZA"/>
          </a:p>
        </p:txBody>
      </p:sp>
    </p:spTree>
    <p:extLst>
      <p:ext uri="{BB962C8B-B14F-4D97-AF65-F5344CB8AC3E}">
        <p14:creationId xmlns:p14="http://schemas.microsoft.com/office/powerpoint/2010/main" val="19922886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There</a:t>
            </a:r>
            <a:r>
              <a:rPr lang="en-US" baseline="0" dirty="0" smtClean="0"/>
              <a:t> is a distinct difference between nature and wildlife – all wildlife is nature but only those creatures that are living free and unrestricted in an area of their own choosing are wildlife.  Creatures in a reserve such as shown here are nature but NOT wildlife – all arranged action shoots are nature.</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70</a:t>
            </a:fld>
            <a:endParaRPr lang="en-ZA"/>
          </a:p>
        </p:txBody>
      </p:sp>
    </p:spTree>
    <p:extLst>
      <p:ext uri="{BB962C8B-B14F-4D97-AF65-F5344CB8AC3E}">
        <p14:creationId xmlns:p14="http://schemas.microsoft.com/office/powerpoint/2010/main" val="36627690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It is not always obvious but we have to trust ourselves and our fellow photographers.</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71</a:t>
            </a:fld>
            <a:endParaRPr lang="en-ZA"/>
          </a:p>
        </p:txBody>
      </p:sp>
    </p:spTree>
    <p:extLst>
      <p:ext uri="{BB962C8B-B14F-4D97-AF65-F5344CB8AC3E}">
        <p14:creationId xmlns:p14="http://schemas.microsoft.com/office/powerpoint/2010/main" val="38165565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A very effective</a:t>
            </a:r>
            <a:r>
              <a:rPr lang="en-US" baseline="0" dirty="0" smtClean="0"/>
              <a:t> image with a beautiful soft our of focus background.  But did you shoot it like that?</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72</a:t>
            </a:fld>
            <a:endParaRPr lang="en-ZA"/>
          </a:p>
        </p:txBody>
      </p:sp>
    </p:spTree>
    <p:extLst>
      <p:ext uri="{BB962C8B-B14F-4D97-AF65-F5344CB8AC3E}">
        <p14:creationId xmlns:p14="http://schemas.microsoft.com/office/powerpoint/2010/main" val="7253873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The background</a:t>
            </a:r>
            <a:r>
              <a:rPr lang="en-US" baseline="0" dirty="0" smtClean="0"/>
              <a:t> is distracting but that’s how it was shot, and you can do nothing about it if you want to enter it as nature.</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73</a:t>
            </a:fld>
            <a:endParaRPr lang="en-ZA"/>
          </a:p>
        </p:txBody>
      </p:sp>
    </p:spTree>
    <p:extLst>
      <p:ext uri="{BB962C8B-B14F-4D97-AF65-F5344CB8AC3E}">
        <p14:creationId xmlns:p14="http://schemas.microsoft.com/office/powerpoint/2010/main" val="13173866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74</a:t>
            </a:fld>
            <a:endParaRPr lang="en-ZA"/>
          </a:p>
        </p:txBody>
      </p:sp>
    </p:spTree>
    <p:extLst>
      <p:ext uri="{BB962C8B-B14F-4D97-AF65-F5344CB8AC3E}">
        <p14:creationId xmlns:p14="http://schemas.microsoft.com/office/powerpoint/2010/main" val="10934237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75</a:t>
            </a:fld>
            <a:endParaRPr lang="en-ZA"/>
          </a:p>
        </p:txBody>
      </p:sp>
    </p:spTree>
    <p:extLst>
      <p:ext uri="{BB962C8B-B14F-4D97-AF65-F5344CB8AC3E}">
        <p14:creationId xmlns:p14="http://schemas.microsoft.com/office/powerpoint/2010/main" val="18939446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76</a:t>
            </a:fld>
            <a:endParaRPr lang="en-ZA"/>
          </a:p>
        </p:txBody>
      </p:sp>
    </p:spTree>
    <p:extLst>
      <p:ext uri="{BB962C8B-B14F-4D97-AF65-F5344CB8AC3E}">
        <p14:creationId xmlns:p14="http://schemas.microsoft.com/office/powerpoint/2010/main" val="16776643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77</a:t>
            </a:fld>
            <a:endParaRPr lang="en-ZA"/>
          </a:p>
        </p:txBody>
      </p:sp>
    </p:spTree>
    <p:extLst>
      <p:ext uri="{BB962C8B-B14F-4D97-AF65-F5344CB8AC3E}">
        <p14:creationId xmlns:p14="http://schemas.microsoft.com/office/powerpoint/2010/main" val="1249223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78</a:t>
            </a:fld>
            <a:endParaRPr lang="en-ZA"/>
          </a:p>
        </p:txBody>
      </p:sp>
    </p:spTree>
    <p:extLst>
      <p:ext uri="{BB962C8B-B14F-4D97-AF65-F5344CB8AC3E}">
        <p14:creationId xmlns:p14="http://schemas.microsoft.com/office/powerpoint/2010/main" val="20322894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79</a:t>
            </a:fld>
            <a:endParaRPr lang="en-ZA"/>
          </a:p>
        </p:txBody>
      </p:sp>
    </p:spTree>
    <p:extLst>
      <p:ext uri="{BB962C8B-B14F-4D97-AF65-F5344CB8AC3E}">
        <p14:creationId xmlns:p14="http://schemas.microsoft.com/office/powerpoint/2010/main" val="38412658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80</a:t>
            </a:fld>
            <a:endParaRPr lang="en-ZA"/>
          </a:p>
        </p:txBody>
      </p:sp>
    </p:spTree>
    <p:extLst>
      <p:ext uri="{BB962C8B-B14F-4D97-AF65-F5344CB8AC3E}">
        <p14:creationId xmlns:p14="http://schemas.microsoft.com/office/powerpoint/2010/main" val="15472470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Up to this stage everything done has been allowed.</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81</a:t>
            </a:fld>
            <a:endParaRPr lang="en-ZA"/>
          </a:p>
        </p:txBody>
      </p:sp>
    </p:spTree>
    <p:extLst>
      <p:ext uri="{BB962C8B-B14F-4D97-AF65-F5344CB8AC3E}">
        <p14:creationId xmlns:p14="http://schemas.microsoft.com/office/powerpoint/2010/main" val="35987899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Up to this stage everything done is</a:t>
            </a:r>
            <a:r>
              <a:rPr lang="en-US" baseline="0" dirty="0" smtClean="0"/>
              <a:t> </a:t>
            </a:r>
            <a:r>
              <a:rPr lang="en-US" dirty="0" smtClean="0"/>
              <a:t>allowed.</a:t>
            </a:r>
            <a:endParaRPr lang="en-ZA" dirty="0" smtClean="0"/>
          </a:p>
          <a:p>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82</a:t>
            </a:fld>
            <a:endParaRPr lang="en-ZA"/>
          </a:p>
        </p:txBody>
      </p:sp>
    </p:spTree>
    <p:extLst>
      <p:ext uri="{BB962C8B-B14F-4D97-AF65-F5344CB8AC3E}">
        <p14:creationId xmlns:p14="http://schemas.microsoft.com/office/powerpoint/2010/main" val="41895079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But now it has gone too far – it is fine for a pictorial</a:t>
            </a:r>
            <a:r>
              <a:rPr lang="en-US" baseline="0" dirty="0" smtClean="0"/>
              <a:t> image but it could not be entered into a nature category as the bushes and ground have been removed – in this case by making it lighter.</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83</a:t>
            </a:fld>
            <a:endParaRPr lang="en-ZA"/>
          </a:p>
        </p:txBody>
      </p:sp>
    </p:spTree>
    <p:extLst>
      <p:ext uri="{BB962C8B-B14F-4D97-AF65-F5344CB8AC3E}">
        <p14:creationId xmlns:p14="http://schemas.microsoft.com/office/powerpoint/2010/main" val="25017611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This image is made up of two images,</a:t>
            </a:r>
            <a:r>
              <a:rPr lang="en-US" baseline="0" dirty="0" smtClean="0"/>
              <a:t> one shot immediately after the other, and then combined. A beautiful image but one that does break the rules and is therefore manipulation.</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84</a:t>
            </a:fld>
            <a:endParaRPr lang="en-ZA"/>
          </a:p>
        </p:txBody>
      </p:sp>
    </p:spTree>
    <p:extLst>
      <p:ext uri="{BB962C8B-B14F-4D97-AF65-F5344CB8AC3E}">
        <p14:creationId xmlns:p14="http://schemas.microsoft.com/office/powerpoint/2010/main" val="13548473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50888"/>
            <a:ext cx="7789863" cy="4381500"/>
          </a:xfrm>
        </p:spPr>
      </p:sp>
      <p:sp>
        <p:nvSpPr>
          <p:cNvPr id="3" name="Notes Placeholder 2"/>
          <p:cNvSpPr>
            <a:spLocks noGrp="1"/>
          </p:cNvSpPr>
          <p:nvPr>
            <p:ph type="body" idx="1"/>
          </p:nvPr>
        </p:nvSpPr>
        <p:spPr/>
        <p:txBody>
          <a:bodyPr/>
          <a:lstStyle/>
          <a:p>
            <a:r>
              <a:rPr lang="en-US" dirty="0" smtClean="0"/>
              <a:t>This image is made up of two images,</a:t>
            </a:r>
            <a:r>
              <a:rPr lang="en-US" baseline="0" dirty="0" smtClean="0"/>
              <a:t> one shot immediately after the other, and then combined. A beautiful image but one that does break the rules and is therefore manipulation.</a:t>
            </a:r>
            <a:endParaRPr lang="en-ZA" dirty="0"/>
          </a:p>
        </p:txBody>
      </p:sp>
      <p:sp>
        <p:nvSpPr>
          <p:cNvPr id="4" name="Slide Number Placeholder 3"/>
          <p:cNvSpPr>
            <a:spLocks noGrp="1"/>
          </p:cNvSpPr>
          <p:nvPr>
            <p:ph type="sldNum" sz="quarter" idx="10"/>
          </p:nvPr>
        </p:nvSpPr>
        <p:spPr/>
        <p:txBody>
          <a:bodyPr/>
          <a:lstStyle/>
          <a:p>
            <a:fld id="{DB769122-51AE-417D-A729-E3C4FC00BB25}" type="slidenum">
              <a:rPr lang="en-ZA" smtClean="0"/>
              <a:t>85</a:t>
            </a:fld>
            <a:endParaRPr lang="en-ZA"/>
          </a:p>
        </p:txBody>
      </p:sp>
    </p:spTree>
    <p:extLst>
      <p:ext uri="{BB962C8B-B14F-4D97-AF65-F5344CB8AC3E}">
        <p14:creationId xmlns:p14="http://schemas.microsoft.com/office/powerpoint/2010/main" val="166449243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DB769122-51AE-417D-A729-E3C4FC00BB25}" type="slidenum">
              <a:rPr lang="en-ZA" smtClean="0"/>
              <a:t>86</a:t>
            </a:fld>
            <a:endParaRPr lang="en-ZA"/>
          </a:p>
        </p:txBody>
      </p:sp>
    </p:spTree>
    <p:extLst>
      <p:ext uri="{BB962C8B-B14F-4D97-AF65-F5344CB8AC3E}">
        <p14:creationId xmlns:p14="http://schemas.microsoft.com/office/powerpoint/2010/main" val="745373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84838F9F-064B-473E-A9A1-24E03A170C77}" type="datetimeFigureOut">
              <a:rPr lang="en-ZA" smtClean="0"/>
              <a:t>2025/09/29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2222761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4838F9F-064B-473E-A9A1-24E03A170C77}" type="datetimeFigureOut">
              <a:rPr lang="en-ZA" smtClean="0"/>
              <a:t>2025/09/29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316473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4838F9F-064B-473E-A9A1-24E03A170C77}" type="datetimeFigureOut">
              <a:rPr lang="en-ZA" smtClean="0"/>
              <a:t>2025/09/29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503233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4838F9F-064B-473E-A9A1-24E03A170C77}" type="datetimeFigureOut">
              <a:rPr lang="en-ZA" smtClean="0"/>
              <a:t>2025/09/29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2144861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84838F9F-064B-473E-A9A1-24E03A170C77}" type="datetimeFigureOut">
              <a:rPr lang="en-ZA" smtClean="0"/>
              <a:t>2025/09/29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64381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84838F9F-064B-473E-A9A1-24E03A170C77}" type="datetimeFigureOut">
              <a:rPr lang="en-ZA" smtClean="0"/>
              <a:t>2025/09/29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230986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838F9F-064B-473E-A9A1-24E03A170C77}" type="datetimeFigureOut">
              <a:rPr lang="en-ZA" smtClean="0"/>
              <a:t>2025/09/29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1496566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4838F9F-064B-473E-A9A1-24E03A170C77}" type="datetimeFigureOut">
              <a:rPr lang="en-ZA" smtClean="0"/>
              <a:t>2025/09/29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2757608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4838F9F-064B-473E-A9A1-24E03A170C77}" type="datetimeFigureOut">
              <a:rPr lang="en-ZA" smtClean="0"/>
              <a:t>2025/09/29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3873339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4838F9F-064B-473E-A9A1-24E03A170C77}" type="datetimeFigureOut">
              <a:rPr lang="en-ZA" smtClean="0"/>
              <a:t>2025/09/29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3605868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4838F9F-064B-473E-A9A1-24E03A170C77}" type="datetimeFigureOut">
              <a:rPr lang="en-ZA" smtClean="0"/>
              <a:t>2025/09/29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ED5EDC-66FC-4AB9-800E-1CF89A622223}" type="slidenum">
              <a:rPr lang="en-ZA" smtClean="0"/>
              <a:t>‹#›</a:t>
            </a:fld>
            <a:endParaRPr lang="en-ZA"/>
          </a:p>
        </p:txBody>
      </p:sp>
    </p:spTree>
    <p:extLst>
      <p:ext uri="{BB962C8B-B14F-4D97-AF65-F5344CB8AC3E}">
        <p14:creationId xmlns:p14="http://schemas.microsoft.com/office/powerpoint/2010/main" val="2143286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838F9F-064B-473E-A9A1-24E03A170C77}" type="datetimeFigureOut">
              <a:rPr lang="en-ZA" smtClean="0"/>
              <a:t>2025/09/29</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ED5EDC-66FC-4AB9-800E-1CF89A622223}" type="slidenum">
              <a:rPr lang="en-ZA" smtClean="0"/>
              <a:t>‹#›</a:t>
            </a:fld>
            <a:endParaRPr lang="en-ZA"/>
          </a:p>
        </p:txBody>
      </p:sp>
    </p:spTree>
    <p:extLst>
      <p:ext uri="{BB962C8B-B14F-4D97-AF65-F5344CB8AC3E}">
        <p14:creationId xmlns:p14="http://schemas.microsoft.com/office/powerpoint/2010/main" val="1047040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18.jp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3.jp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4.jpg"/><Relationship Id="rId4" Type="http://schemas.openxmlformats.org/officeDocument/2006/relationships/image" Target="../media/image23.jp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7.jpe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44.jpe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44.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image" Target="../media/image46.jpe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49.jpeg"/><Relationship Id="rId4" Type="http://schemas.openxmlformats.org/officeDocument/2006/relationships/image" Target="../media/image48.jpe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jpe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52.jpeg"/><Relationship Id="rId4" Type="http://schemas.openxmlformats.org/officeDocument/2006/relationships/image" Target="../media/image50.jpe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57.jpeg"/><Relationship Id="rId4" Type="http://schemas.openxmlformats.org/officeDocument/2006/relationships/image" Target="../media/image56.jpeg"/></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58.jpe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58.jpeg"/></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58.jpeg"/></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58.jpeg"/></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61.jpeg"/></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63.jpeg"/><Relationship Id="rId4" Type="http://schemas.openxmlformats.org/officeDocument/2006/relationships/image" Target="../media/image61.jpeg"/></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64.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4.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65.jpeg"/></Relationships>
</file>

<file path=ppt/slides/_rels/slide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66.jpeg"/><Relationship Id="rId4" Type="http://schemas.openxmlformats.org/officeDocument/2006/relationships/image" Target="../media/image65.jpeg"/></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7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71.jpeg"/><Relationship Id="rId4" Type="http://schemas.openxmlformats.org/officeDocument/2006/relationships/image" Target="../media/image70.png"/></Relationships>
</file>

<file path=ppt/slides/_rels/slide7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1.xml"/><Relationship Id="rId1" Type="http://schemas.openxmlformats.org/officeDocument/2006/relationships/slideLayout" Target="../slideLayouts/slideLayout1.xml"/><Relationship Id="rId5" Type="http://schemas.openxmlformats.org/officeDocument/2006/relationships/image" Target="../media/image71.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3.xml"/><Relationship Id="rId1" Type="http://schemas.openxmlformats.org/officeDocument/2006/relationships/slideLayout" Target="../slideLayouts/slideLayout1.xml"/><Relationship Id="rId5" Type="http://schemas.openxmlformats.org/officeDocument/2006/relationships/image" Target="../media/image74.jpeg"/><Relationship Id="rId4" Type="http://schemas.openxmlformats.org/officeDocument/2006/relationships/image" Target="../media/image73.jpeg"/></Relationships>
</file>

<file path=ppt/slides/_rels/slide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5.xml"/><Relationship Id="rId1" Type="http://schemas.openxmlformats.org/officeDocument/2006/relationships/slideLayout" Target="../slideLayouts/slideLayout1.xml"/><Relationship Id="rId5" Type="http://schemas.openxmlformats.org/officeDocument/2006/relationships/image" Target="../media/image76.jpeg"/><Relationship Id="rId4" Type="http://schemas.openxmlformats.org/officeDocument/2006/relationships/image" Target="../media/image75.jpeg"/></Relationships>
</file>

<file path=ppt/slides/_rels/slide7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7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77.jpeg"/></Relationships>
</file>

<file path=ppt/slides/_rels/slide7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9.xml"/><Relationship Id="rId1" Type="http://schemas.openxmlformats.org/officeDocument/2006/relationships/slideLayout" Target="../slideLayouts/slideLayout1.xml"/><Relationship Id="rId5" Type="http://schemas.openxmlformats.org/officeDocument/2006/relationships/image" Target="../media/image78.jpeg"/><Relationship Id="rId4" Type="http://schemas.openxmlformats.org/officeDocument/2006/relationships/image" Target="../media/image77.jpeg"/></Relationships>
</file>

<file path=ppt/slides/_rels/slide8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0.xml"/><Relationship Id="rId1" Type="http://schemas.openxmlformats.org/officeDocument/2006/relationships/slideLayout" Target="../slideLayouts/slideLayout1.xml"/><Relationship Id="rId5" Type="http://schemas.openxmlformats.org/officeDocument/2006/relationships/image" Target="../media/image78.jpeg"/><Relationship Id="rId4" Type="http://schemas.openxmlformats.org/officeDocument/2006/relationships/image" Target="../media/image77.jpeg"/></Relationships>
</file>

<file path=ppt/slides/_rels/slide8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79.jpeg"/></Relationships>
</file>

<file path=ppt/slides/_rels/slide8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80.jpeg"/></Relationships>
</file>

<file path=ppt/slides/_rels/slide8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3.xml"/><Relationship Id="rId1" Type="http://schemas.openxmlformats.org/officeDocument/2006/relationships/slideLayout" Target="../slideLayouts/slideLayout1.xml"/><Relationship Id="rId4" Type="http://schemas.openxmlformats.org/officeDocument/2006/relationships/image" Target="../media/image81.jpeg"/></Relationships>
</file>

<file path=ppt/slides/_rels/slide8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image" Target="../media/image82.jpeg"/></Relationships>
</file>

<file path=ppt/slides/_rels/slide8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image" Target="../media/image82.jpe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829887" y="6350040"/>
            <a:ext cx="105322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chemeClr val="bg1">
                    <a:lumMod val="85000"/>
                  </a:schemeClr>
                </a:solidFill>
                <a:effectLst/>
                <a:uLnTx/>
                <a:uFillTx/>
                <a:latin typeface="Calibri" panose="020F0502020204030204"/>
                <a:ea typeface="+mn-ea"/>
                <a:cs typeface="+mn-cs"/>
              </a:rPr>
              <a:t>Thanks to those photographers who have given permission for their images to be used in this presentation.</a:t>
            </a:r>
            <a:endParaRPr kumimoji="0" lang="en-ZA" sz="1800" b="0" i="0" u="none" strike="noStrike" kern="1200" cap="none" spc="0" normalizeH="0" baseline="0" noProof="0" dirty="0">
              <a:ln>
                <a:noFill/>
              </a:ln>
              <a:solidFill>
                <a:schemeClr val="bg1">
                  <a:lumMod val="85000"/>
                </a:schemeClr>
              </a:solidFill>
              <a:effectLst/>
              <a:uLnTx/>
              <a:uFillTx/>
              <a:latin typeface="Calibri" panose="020F0502020204030204"/>
              <a:ea typeface="+mn-ea"/>
              <a:cs typeface="+mn-cs"/>
            </a:endParaRPr>
          </a:p>
        </p:txBody>
      </p:sp>
      <p:sp>
        <p:nvSpPr>
          <p:cNvPr id="12" name="TextBox 11"/>
          <p:cNvSpPr txBox="1"/>
          <p:nvPr/>
        </p:nvSpPr>
        <p:spPr>
          <a:xfrm>
            <a:off x="-66502" y="2371313"/>
            <a:ext cx="12258502"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smtClean="0">
                <a:ln>
                  <a:noFill/>
                </a:ln>
                <a:solidFill>
                  <a:schemeClr val="bg1">
                    <a:lumMod val="75000"/>
                  </a:schemeClr>
                </a:solidFill>
                <a:effectLst/>
                <a:uLnTx/>
                <a:uFillTx/>
                <a:latin typeface="Calibri" panose="020F0502020204030204"/>
                <a:ea typeface="+mn-ea"/>
                <a:cs typeface="+mn-cs"/>
              </a:rPr>
              <a:t>Manipulation</a:t>
            </a:r>
            <a:endParaRPr kumimoji="0" lang="en-ZA" sz="8800" b="0" i="0" u="none" strike="noStrike" kern="1200" cap="none" spc="0" normalizeH="0" baseline="0" noProof="0" dirty="0">
              <a:ln>
                <a:noFill/>
              </a:ln>
              <a:solidFill>
                <a:schemeClr val="bg1">
                  <a:lumMod val="75000"/>
                </a:schemeClr>
              </a:solidFill>
              <a:effectLst/>
              <a:uLnTx/>
              <a:uFillTx/>
              <a:latin typeface="Calibri" panose="020F0502020204030204"/>
              <a:ea typeface="+mn-ea"/>
              <a:cs typeface="+mn-cs"/>
            </a:endParaRPr>
          </a:p>
        </p:txBody>
      </p:sp>
      <p:sp>
        <p:nvSpPr>
          <p:cNvPr id="13" name="TextBox 12"/>
          <p:cNvSpPr txBox="1"/>
          <p:nvPr/>
        </p:nvSpPr>
        <p:spPr>
          <a:xfrm>
            <a:off x="3128356" y="5136099"/>
            <a:ext cx="586878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chemeClr val="bg1">
                    <a:lumMod val="85000"/>
                  </a:schemeClr>
                </a:solidFill>
                <a:effectLst/>
                <a:uLnTx/>
                <a:uFillTx/>
                <a:latin typeface="Calibri" panose="020F0502020204030204"/>
                <a:ea typeface="+mn-ea"/>
                <a:cs typeface="+mn-cs"/>
              </a:rPr>
              <a:t>Jill Sneesby Hon MPSSA</a:t>
            </a:r>
            <a:endParaRPr kumimoji="0" lang="en-ZA" sz="3200" b="0" i="0" u="none" strike="noStrike" kern="1200" cap="none" spc="0" normalizeH="0" baseline="0" noProof="0" dirty="0">
              <a:ln>
                <a:noFill/>
              </a:ln>
              <a:solidFill>
                <a:schemeClr val="bg1">
                  <a:lumMod val="85000"/>
                </a:schemeClr>
              </a:solidFill>
              <a:effectLst/>
              <a:uLnTx/>
              <a:uFillTx/>
              <a:latin typeface="Calibri" panose="020F0502020204030204"/>
              <a:ea typeface="+mn-ea"/>
              <a:cs typeface="+mn-cs"/>
            </a:endParaRPr>
          </a:p>
        </p:txBody>
      </p:sp>
      <p:sp>
        <p:nvSpPr>
          <p:cNvPr id="14" name="TextBox 13"/>
          <p:cNvSpPr txBox="1"/>
          <p:nvPr/>
        </p:nvSpPr>
        <p:spPr>
          <a:xfrm>
            <a:off x="3032289" y="3962215"/>
            <a:ext cx="5868785" cy="584775"/>
          </a:xfrm>
          <a:prstGeom prst="rect">
            <a:avLst/>
          </a:prstGeom>
          <a:noFill/>
        </p:spPr>
        <p:txBody>
          <a:bodyPr wrap="square" rtlCol="0">
            <a:spAutoFit/>
          </a:bodyPr>
          <a:lstStyle/>
          <a:p>
            <a:pPr algn="ctr"/>
            <a:r>
              <a:rPr lang="en-US" sz="3200" dirty="0" smtClean="0">
                <a:solidFill>
                  <a:schemeClr val="bg1">
                    <a:lumMod val="85000"/>
                  </a:schemeClr>
                </a:solidFill>
              </a:rPr>
              <a:t>What you can do and can’t do</a:t>
            </a:r>
          </a:p>
        </p:txBody>
      </p:sp>
    </p:spTree>
    <p:extLst>
      <p:ext uri="{BB962C8B-B14F-4D97-AF65-F5344CB8AC3E}">
        <p14:creationId xmlns:p14="http://schemas.microsoft.com/office/powerpoint/2010/main" val="3097475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5" name="TextBox 4"/>
          <p:cNvSpPr txBox="1"/>
          <p:nvPr/>
        </p:nvSpPr>
        <p:spPr>
          <a:xfrm>
            <a:off x="-66502" y="2371313"/>
            <a:ext cx="12258502"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smtClean="0">
                <a:ln>
                  <a:noFill/>
                </a:ln>
                <a:solidFill>
                  <a:schemeClr val="bg1">
                    <a:lumMod val="75000"/>
                  </a:schemeClr>
                </a:solidFill>
                <a:effectLst/>
                <a:uLnTx/>
                <a:uFillTx/>
                <a:latin typeface="Calibri" panose="020F0502020204030204"/>
                <a:ea typeface="+mn-ea"/>
                <a:cs typeface="+mn-cs"/>
              </a:rPr>
              <a:t>Manipulation</a:t>
            </a:r>
            <a:endParaRPr kumimoji="0" lang="en-ZA" sz="8800" b="0" i="0" u="none" strike="noStrike" kern="1200" cap="none" spc="0" normalizeH="0" baseline="0" noProof="0" dirty="0">
              <a:ln>
                <a:noFill/>
              </a:ln>
              <a:solidFill>
                <a:schemeClr val="bg1">
                  <a:lumMod val="75000"/>
                </a:schemeClr>
              </a:solidFill>
              <a:effectLst/>
              <a:uLnTx/>
              <a:uFillTx/>
              <a:latin typeface="Calibri" panose="020F0502020204030204"/>
              <a:ea typeface="+mn-ea"/>
              <a:cs typeface="+mn-cs"/>
            </a:endParaRPr>
          </a:p>
        </p:txBody>
      </p:sp>
      <p:sp>
        <p:nvSpPr>
          <p:cNvPr id="6" name="TextBox 5"/>
          <p:cNvSpPr txBox="1"/>
          <p:nvPr/>
        </p:nvSpPr>
        <p:spPr>
          <a:xfrm>
            <a:off x="3128356" y="5136099"/>
            <a:ext cx="586878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chemeClr val="bg1">
                    <a:lumMod val="85000"/>
                  </a:schemeClr>
                </a:solidFill>
                <a:effectLst/>
                <a:uLnTx/>
                <a:uFillTx/>
                <a:latin typeface="Calibri" panose="020F0502020204030204"/>
                <a:ea typeface="+mn-ea"/>
                <a:cs typeface="+mn-cs"/>
              </a:rPr>
              <a:t>Jill Sneesby Hon MPSSA</a:t>
            </a:r>
            <a:endParaRPr kumimoji="0" lang="en-ZA" sz="3200" b="0" i="0" u="none" strike="noStrike" kern="1200" cap="none" spc="0" normalizeH="0" baseline="0" noProof="0" dirty="0">
              <a:ln>
                <a:noFill/>
              </a:ln>
              <a:solidFill>
                <a:schemeClr val="bg1">
                  <a:lumMod val="85000"/>
                </a:schemeClr>
              </a:solidFill>
              <a:effectLst/>
              <a:uLnTx/>
              <a:uFillTx/>
              <a:latin typeface="Calibri" panose="020F0502020204030204"/>
              <a:ea typeface="+mn-ea"/>
              <a:cs typeface="+mn-cs"/>
            </a:endParaRPr>
          </a:p>
        </p:txBody>
      </p:sp>
      <p:sp>
        <p:nvSpPr>
          <p:cNvPr id="7" name="TextBox 6"/>
          <p:cNvSpPr txBox="1"/>
          <p:nvPr/>
        </p:nvSpPr>
        <p:spPr>
          <a:xfrm>
            <a:off x="829887" y="6350040"/>
            <a:ext cx="105322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chemeClr val="bg1">
                    <a:lumMod val="85000"/>
                  </a:schemeClr>
                </a:solidFill>
                <a:effectLst/>
                <a:uLnTx/>
                <a:uFillTx/>
                <a:latin typeface="Calibri" panose="020F0502020204030204"/>
                <a:ea typeface="+mn-ea"/>
                <a:cs typeface="+mn-cs"/>
              </a:rPr>
              <a:t>Thanks to those photographers who have given permission for their images to be used in this presentation.</a:t>
            </a:r>
            <a:endParaRPr kumimoji="0" lang="en-ZA" sz="1800" b="0" i="0" u="none" strike="noStrike" kern="1200" cap="none" spc="0" normalizeH="0" baseline="0" noProof="0" dirty="0">
              <a:ln>
                <a:noFill/>
              </a:ln>
              <a:solidFill>
                <a:schemeClr val="bg1">
                  <a:lumMod val="85000"/>
                </a:schemeClr>
              </a:solidFill>
              <a:effectLst/>
              <a:uLnTx/>
              <a:uFillTx/>
              <a:latin typeface="Calibri" panose="020F0502020204030204"/>
              <a:ea typeface="+mn-ea"/>
              <a:cs typeface="+mn-cs"/>
            </a:endParaRPr>
          </a:p>
        </p:txBody>
      </p:sp>
      <p:sp>
        <p:nvSpPr>
          <p:cNvPr id="8" name="TextBox 7"/>
          <p:cNvSpPr txBox="1"/>
          <p:nvPr/>
        </p:nvSpPr>
        <p:spPr>
          <a:xfrm>
            <a:off x="3032289" y="3962215"/>
            <a:ext cx="5868785" cy="584775"/>
          </a:xfrm>
          <a:prstGeom prst="rect">
            <a:avLst/>
          </a:prstGeom>
          <a:noFill/>
        </p:spPr>
        <p:txBody>
          <a:bodyPr wrap="square" rtlCol="0">
            <a:spAutoFit/>
          </a:bodyPr>
          <a:lstStyle/>
          <a:p>
            <a:pPr algn="ctr"/>
            <a:r>
              <a:rPr lang="en-US" sz="3200" dirty="0" smtClean="0">
                <a:solidFill>
                  <a:schemeClr val="bg1">
                    <a:lumMod val="85000"/>
                  </a:schemeClr>
                </a:solidFill>
              </a:rPr>
              <a:t>What you can do and can’t do</a:t>
            </a:r>
          </a:p>
        </p:txBody>
      </p:sp>
      <p:sp>
        <p:nvSpPr>
          <p:cNvPr id="9" name="TextBox 8"/>
          <p:cNvSpPr txBox="1"/>
          <p:nvPr/>
        </p:nvSpPr>
        <p:spPr>
          <a:xfrm>
            <a:off x="321012" y="4645305"/>
            <a:ext cx="11673192" cy="923330"/>
          </a:xfrm>
          <a:prstGeom prst="rect">
            <a:avLst/>
          </a:prstGeom>
          <a:noFill/>
        </p:spPr>
        <p:txBody>
          <a:bodyPr wrap="square" rtlCol="0">
            <a:spAutoFit/>
          </a:bodyPr>
          <a:lstStyle/>
          <a:p>
            <a:pPr algn="ctr">
              <a:defRPr/>
            </a:pPr>
            <a:r>
              <a:rPr lang="en-US" dirty="0" smtClean="0">
                <a:solidFill>
                  <a:srgbClr val="FF0000"/>
                </a:solidFill>
              </a:rPr>
              <a:t>Breaking </a:t>
            </a:r>
            <a:r>
              <a:rPr lang="en-US" dirty="0">
                <a:solidFill>
                  <a:srgbClr val="FF0000"/>
                </a:solidFill>
              </a:rPr>
              <a:t>the rules can be intentional with the photographer trying to beat the </a:t>
            </a:r>
            <a:r>
              <a:rPr lang="en-US" dirty="0" smtClean="0">
                <a:solidFill>
                  <a:srgbClr val="FF0000"/>
                </a:solidFill>
              </a:rPr>
              <a:t>system</a:t>
            </a:r>
          </a:p>
          <a:p>
            <a:pPr algn="ctr">
              <a:defRPr/>
            </a:pPr>
            <a:r>
              <a:rPr lang="en-US" dirty="0" smtClean="0">
                <a:solidFill>
                  <a:srgbClr val="FF0000"/>
                </a:solidFill>
              </a:rPr>
              <a:t>or </a:t>
            </a:r>
            <a:r>
              <a:rPr lang="en-US" dirty="0">
                <a:solidFill>
                  <a:srgbClr val="FF0000"/>
                </a:solidFill>
              </a:rPr>
              <a:t>it can be done by mistake or by not understanding the rules.  </a:t>
            </a:r>
            <a:endParaRPr lang="en-US" dirty="0" smtClean="0">
              <a:solidFill>
                <a:srgbClr val="FF0000"/>
              </a:solidFill>
            </a:endParaRPr>
          </a:p>
          <a:p>
            <a:pPr algn="ctr">
              <a:defRPr/>
            </a:pPr>
            <a:r>
              <a:rPr lang="en-US" dirty="0" smtClean="0">
                <a:solidFill>
                  <a:srgbClr val="FF0000"/>
                </a:solidFill>
              </a:rPr>
              <a:t>This </a:t>
            </a:r>
            <a:r>
              <a:rPr lang="en-US" dirty="0">
                <a:solidFill>
                  <a:srgbClr val="FF0000"/>
                </a:solidFill>
              </a:rPr>
              <a:t>presentation is intended to remove </a:t>
            </a:r>
            <a:r>
              <a:rPr lang="en-US" dirty="0" smtClean="0">
                <a:solidFill>
                  <a:srgbClr val="FF0000"/>
                </a:solidFill>
              </a:rPr>
              <a:t>some of the grey areas.</a:t>
            </a:r>
            <a:endParaRPr lang="en-ZA" dirty="0"/>
          </a:p>
        </p:txBody>
      </p:sp>
    </p:spTree>
    <p:extLst>
      <p:ext uri="{BB962C8B-B14F-4D97-AF65-F5344CB8AC3E}">
        <p14:creationId xmlns:p14="http://schemas.microsoft.com/office/powerpoint/2010/main" val="28480390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927164" y="5629615"/>
            <a:ext cx="10532225" cy="1200329"/>
          </a:xfrm>
          <a:prstGeom prst="rect">
            <a:avLst/>
          </a:prstGeom>
          <a:noFill/>
        </p:spPr>
        <p:txBody>
          <a:bodyPr wrap="square" rtlCol="0">
            <a:spAutoFit/>
          </a:bodyPr>
          <a:lstStyle/>
          <a:p>
            <a:pPr algn="ctr"/>
            <a:r>
              <a:rPr lang="en-US" dirty="0">
                <a:solidFill>
                  <a:srgbClr val="FF0000"/>
                </a:solidFill>
              </a:rPr>
              <a:t>They can be accidental – such as my Leaping Impala – or is it Impala Leaping? </a:t>
            </a:r>
            <a:endParaRPr lang="en-US" dirty="0" smtClean="0">
              <a:solidFill>
                <a:srgbClr val="FF0000"/>
              </a:solidFill>
            </a:endParaRPr>
          </a:p>
          <a:p>
            <a:pPr algn="ctr"/>
            <a:r>
              <a:rPr lang="en-US" dirty="0" smtClean="0">
                <a:solidFill>
                  <a:srgbClr val="FF0000"/>
                </a:solidFill>
              </a:rPr>
              <a:t>I </a:t>
            </a:r>
            <a:r>
              <a:rPr lang="en-US" dirty="0">
                <a:solidFill>
                  <a:srgbClr val="FF0000"/>
                </a:solidFill>
              </a:rPr>
              <a:t>entered this image many years ago in the Al </a:t>
            </a:r>
            <a:r>
              <a:rPr lang="en-US" dirty="0" err="1">
                <a:solidFill>
                  <a:srgbClr val="FF0000"/>
                </a:solidFill>
              </a:rPr>
              <a:t>Thani</a:t>
            </a:r>
            <a:r>
              <a:rPr lang="en-US" dirty="0">
                <a:solidFill>
                  <a:srgbClr val="FF0000"/>
                </a:solidFill>
              </a:rPr>
              <a:t> Awards and it was published in their catalogue.  </a:t>
            </a:r>
            <a:endParaRPr lang="en-US" dirty="0" smtClean="0">
              <a:solidFill>
                <a:srgbClr val="FF0000"/>
              </a:solidFill>
            </a:endParaRPr>
          </a:p>
          <a:p>
            <a:pPr algn="ctr"/>
            <a:r>
              <a:rPr lang="en-US" dirty="0" smtClean="0">
                <a:solidFill>
                  <a:srgbClr val="FF0000"/>
                </a:solidFill>
              </a:rPr>
              <a:t>I </a:t>
            </a:r>
            <a:r>
              <a:rPr lang="en-US" dirty="0">
                <a:solidFill>
                  <a:srgbClr val="FF0000"/>
                </a:solidFill>
              </a:rPr>
              <a:t>entered it again quite a number of years later in the PSA International and they informed me that I had changed the title – a definite </a:t>
            </a:r>
            <a:r>
              <a:rPr lang="en-US" b="1" dirty="0">
                <a:solidFill>
                  <a:srgbClr val="FF0000"/>
                </a:solidFill>
              </a:rPr>
              <a:t>no </a:t>
            </a:r>
            <a:r>
              <a:rPr lang="en-US" b="1" dirty="0" err="1">
                <a:solidFill>
                  <a:srgbClr val="FF0000"/>
                </a:solidFill>
              </a:rPr>
              <a:t>no</a:t>
            </a:r>
            <a:r>
              <a:rPr lang="en-US" b="1" dirty="0">
                <a:solidFill>
                  <a:srgbClr val="FF0000"/>
                </a:solidFill>
              </a:rPr>
              <a:t> </a:t>
            </a:r>
            <a:r>
              <a:rPr lang="en-US" dirty="0">
                <a:solidFill>
                  <a:srgbClr val="FF0000"/>
                </a:solidFill>
              </a:rPr>
              <a:t>and something I did without even realizing it.</a:t>
            </a:r>
            <a:endParaRPr lang="en-ZA" dirty="0">
              <a:solidFill>
                <a:srgbClr val="FF0000"/>
              </a:solidFill>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319" y="1551708"/>
            <a:ext cx="4872427" cy="4001481"/>
          </a:xfrm>
          <a:prstGeom prst="rect">
            <a:avLst/>
          </a:prstGeom>
        </p:spPr>
      </p:pic>
    </p:spTree>
    <p:extLst>
      <p:ext uri="{BB962C8B-B14F-4D97-AF65-F5344CB8AC3E}">
        <p14:creationId xmlns:p14="http://schemas.microsoft.com/office/powerpoint/2010/main" val="3968463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2830" y="1420238"/>
            <a:ext cx="6904656" cy="5175114"/>
          </a:xfrm>
          <a:prstGeom prst="rect">
            <a:avLst/>
          </a:prstGeom>
        </p:spPr>
      </p:pic>
      <p:sp>
        <p:nvSpPr>
          <p:cNvPr id="9" name="TextBox 8"/>
          <p:cNvSpPr txBox="1"/>
          <p:nvPr/>
        </p:nvSpPr>
        <p:spPr>
          <a:xfrm>
            <a:off x="377601" y="1608277"/>
            <a:ext cx="4260715" cy="707886"/>
          </a:xfrm>
          <a:prstGeom prst="rect">
            <a:avLst/>
          </a:prstGeom>
          <a:noFill/>
        </p:spPr>
        <p:txBody>
          <a:bodyPr wrap="square" rtlCol="0">
            <a:spAutoFit/>
          </a:bodyPr>
          <a:lstStyle/>
          <a:p>
            <a:pPr algn="ctr"/>
            <a:r>
              <a:rPr lang="en-US" sz="4000" dirty="0" smtClean="0">
                <a:solidFill>
                  <a:schemeClr val="accent4">
                    <a:lumMod val="75000"/>
                  </a:schemeClr>
                </a:solidFill>
              </a:rPr>
              <a:t>SAME or SIMILAR?</a:t>
            </a:r>
            <a:endParaRPr lang="en-ZA" sz="4000" dirty="0">
              <a:solidFill>
                <a:schemeClr val="accent4">
                  <a:lumMod val="75000"/>
                </a:schemeClr>
              </a:solidFill>
            </a:endParaRPr>
          </a:p>
        </p:txBody>
      </p:sp>
      <p:sp>
        <p:nvSpPr>
          <p:cNvPr id="10" name="TextBox 9"/>
          <p:cNvSpPr txBox="1"/>
          <p:nvPr/>
        </p:nvSpPr>
        <p:spPr>
          <a:xfrm>
            <a:off x="223736" y="2704289"/>
            <a:ext cx="3978613" cy="2031325"/>
          </a:xfrm>
          <a:prstGeom prst="rect">
            <a:avLst/>
          </a:prstGeom>
          <a:noFill/>
        </p:spPr>
        <p:txBody>
          <a:bodyPr wrap="square" rtlCol="0">
            <a:spAutoFit/>
          </a:bodyPr>
          <a:lstStyle/>
          <a:p>
            <a:r>
              <a:rPr lang="en-US" dirty="0" smtClean="0">
                <a:solidFill>
                  <a:schemeClr val="accent4">
                    <a:lumMod val="75000"/>
                  </a:schemeClr>
                </a:solidFill>
              </a:rPr>
              <a:t>Similar implies that it is almost the same time, or almost the same place, or almost the same situation – just another frame in an action series is not necessarily sufficiently different to make it a different image.    By being almost the same it is a similar </a:t>
            </a:r>
            <a:r>
              <a:rPr lang="en-US" dirty="0" err="1" smtClean="0">
                <a:solidFill>
                  <a:schemeClr val="accent4">
                    <a:lumMod val="75000"/>
                  </a:schemeClr>
                </a:solidFill>
              </a:rPr>
              <a:t>shot.</a:t>
            </a:r>
            <a:r>
              <a:rPr lang="en-US" dirty="0" err="1" smtClean="0"/>
              <a:t>s</a:t>
            </a:r>
            <a:endParaRPr lang="en-ZA" dirty="0"/>
          </a:p>
        </p:txBody>
      </p:sp>
      <p:sp>
        <p:nvSpPr>
          <p:cNvPr id="6" name="TextBox 5"/>
          <p:cNvSpPr txBox="1"/>
          <p:nvPr/>
        </p:nvSpPr>
        <p:spPr>
          <a:xfrm>
            <a:off x="377601" y="5136204"/>
            <a:ext cx="3824748" cy="1846659"/>
          </a:xfrm>
          <a:prstGeom prst="rect">
            <a:avLst/>
          </a:prstGeom>
          <a:noFill/>
        </p:spPr>
        <p:txBody>
          <a:bodyPr wrap="square" rtlCol="0">
            <a:spAutoFit/>
          </a:bodyPr>
          <a:lstStyle/>
          <a:p>
            <a:pPr algn="ctr"/>
            <a:r>
              <a:rPr lang="en-US" dirty="0">
                <a:solidFill>
                  <a:srgbClr val="BF9000"/>
                </a:solidFill>
              </a:rPr>
              <a:t>When is it the same or similar</a:t>
            </a:r>
            <a:r>
              <a:rPr lang="en-US" dirty="0" smtClean="0">
                <a:solidFill>
                  <a:srgbClr val="BF9000"/>
                </a:solidFill>
              </a:rPr>
              <a:t>?</a:t>
            </a:r>
          </a:p>
          <a:p>
            <a:pPr algn="ctr"/>
            <a:r>
              <a:rPr lang="en-US" dirty="0">
                <a:solidFill>
                  <a:srgbClr val="BF9000"/>
                </a:solidFill>
              </a:rPr>
              <a:t>How different does it have to be to be too similar</a:t>
            </a:r>
            <a:r>
              <a:rPr lang="en-US" dirty="0" smtClean="0">
                <a:solidFill>
                  <a:srgbClr val="BF9000"/>
                </a:solidFill>
              </a:rPr>
              <a:t>?</a:t>
            </a:r>
          </a:p>
          <a:p>
            <a:pPr algn="ctr"/>
            <a:endParaRPr lang="en-US" dirty="0">
              <a:solidFill>
                <a:srgbClr val="BF9000"/>
              </a:solidFill>
            </a:endParaRPr>
          </a:p>
          <a:p>
            <a:pPr algn="ctr"/>
            <a:r>
              <a:rPr lang="en-US" sz="2400" dirty="0" smtClean="0">
                <a:solidFill>
                  <a:srgbClr val="BF9000"/>
                </a:solidFill>
              </a:rPr>
              <a:t>What do you think?</a:t>
            </a:r>
            <a:endParaRPr lang="en-US" sz="2400" dirty="0">
              <a:solidFill>
                <a:srgbClr val="BF9000"/>
              </a:solidFill>
            </a:endParaRPr>
          </a:p>
          <a:p>
            <a:endParaRPr lang="en-ZA" dirty="0">
              <a:solidFill>
                <a:srgbClr val="BF9000"/>
              </a:solidFill>
            </a:endParaRPr>
          </a:p>
        </p:txBody>
      </p:sp>
    </p:spTree>
    <p:extLst>
      <p:ext uri="{BB962C8B-B14F-4D97-AF65-F5344CB8AC3E}">
        <p14:creationId xmlns:p14="http://schemas.microsoft.com/office/powerpoint/2010/main" val="21595362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2830" y="1420238"/>
            <a:ext cx="6904656" cy="5175114"/>
          </a:xfrm>
          <a:prstGeom prst="rect">
            <a:avLst/>
          </a:prstGeom>
        </p:spPr>
      </p:pic>
      <p:sp>
        <p:nvSpPr>
          <p:cNvPr id="9" name="TextBox 8"/>
          <p:cNvSpPr txBox="1"/>
          <p:nvPr/>
        </p:nvSpPr>
        <p:spPr>
          <a:xfrm>
            <a:off x="377601" y="1608277"/>
            <a:ext cx="4260715" cy="707886"/>
          </a:xfrm>
          <a:prstGeom prst="rect">
            <a:avLst/>
          </a:prstGeom>
          <a:noFill/>
        </p:spPr>
        <p:txBody>
          <a:bodyPr wrap="square" rtlCol="0">
            <a:spAutoFit/>
          </a:bodyPr>
          <a:lstStyle/>
          <a:p>
            <a:pPr algn="ctr"/>
            <a:r>
              <a:rPr lang="en-US" sz="4000" dirty="0" smtClean="0">
                <a:solidFill>
                  <a:schemeClr val="accent4">
                    <a:lumMod val="75000"/>
                  </a:schemeClr>
                </a:solidFill>
              </a:rPr>
              <a:t>SAME or SIMILAR?</a:t>
            </a:r>
            <a:endParaRPr lang="en-ZA" sz="4000" dirty="0">
              <a:solidFill>
                <a:schemeClr val="accent4">
                  <a:lumMod val="75000"/>
                </a:schemeClr>
              </a:solidFill>
            </a:endParaRPr>
          </a:p>
        </p:txBody>
      </p:sp>
      <p:sp>
        <p:nvSpPr>
          <p:cNvPr id="10" name="TextBox 9"/>
          <p:cNvSpPr txBox="1"/>
          <p:nvPr/>
        </p:nvSpPr>
        <p:spPr>
          <a:xfrm>
            <a:off x="223736" y="2704289"/>
            <a:ext cx="3978613" cy="2031325"/>
          </a:xfrm>
          <a:prstGeom prst="rect">
            <a:avLst/>
          </a:prstGeom>
          <a:noFill/>
        </p:spPr>
        <p:txBody>
          <a:bodyPr wrap="square" rtlCol="0">
            <a:spAutoFit/>
          </a:bodyPr>
          <a:lstStyle/>
          <a:p>
            <a:r>
              <a:rPr lang="en-US" dirty="0" smtClean="0">
                <a:solidFill>
                  <a:schemeClr val="accent4">
                    <a:lumMod val="75000"/>
                  </a:schemeClr>
                </a:solidFill>
              </a:rPr>
              <a:t>Similar implies that it is almost the same time, or almost the same place, or almost the same situation – just another frame in an action series is not necessarily sufficiently different to make it a different image.    By being almost the same it is a similar </a:t>
            </a:r>
            <a:r>
              <a:rPr lang="en-US" dirty="0" err="1" smtClean="0">
                <a:solidFill>
                  <a:schemeClr val="accent4">
                    <a:lumMod val="75000"/>
                  </a:schemeClr>
                </a:solidFill>
              </a:rPr>
              <a:t>shot.</a:t>
            </a:r>
            <a:r>
              <a:rPr lang="en-US" dirty="0" err="1" smtClean="0"/>
              <a:t>s</a:t>
            </a:r>
            <a:endParaRPr lang="en-ZA" dirty="0"/>
          </a:p>
        </p:txBody>
      </p:sp>
      <p:sp>
        <p:nvSpPr>
          <p:cNvPr id="11" name="TextBox 10"/>
          <p:cNvSpPr txBox="1"/>
          <p:nvPr/>
        </p:nvSpPr>
        <p:spPr>
          <a:xfrm>
            <a:off x="862" y="5420324"/>
            <a:ext cx="4581727" cy="1323439"/>
          </a:xfrm>
          <a:prstGeom prst="rect">
            <a:avLst/>
          </a:prstGeom>
          <a:noFill/>
        </p:spPr>
        <p:txBody>
          <a:bodyPr wrap="square" rtlCol="0">
            <a:spAutoFit/>
          </a:bodyPr>
          <a:lstStyle/>
          <a:p>
            <a:pPr algn="ctr"/>
            <a:r>
              <a:rPr lang="en-US" sz="2000" dirty="0" smtClean="0">
                <a:solidFill>
                  <a:schemeClr val="accent4">
                    <a:lumMod val="75000"/>
                  </a:schemeClr>
                </a:solidFill>
              </a:rPr>
              <a:t>While they are different moments</a:t>
            </a:r>
          </a:p>
          <a:p>
            <a:pPr algn="ctr"/>
            <a:r>
              <a:rPr lang="en-US" sz="2000" dirty="0" smtClean="0">
                <a:solidFill>
                  <a:schemeClr val="accent4">
                    <a:lumMod val="75000"/>
                  </a:schemeClr>
                </a:solidFill>
              </a:rPr>
              <a:t>in time I would probably only use</a:t>
            </a:r>
          </a:p>
          <a:p>
            <a:pPr algn="ctr"/>
            <a:r>
              <a:rPr lang="en-US" sz="2000" dirty="0" smtClean="0">
                <a:solidFill>
                  <a:schemeClr val="accent4">
                    <a:lumMod val="75000"/>
                  </a:schemeClr>
                </a:solidFill>
              </a:rPr>
              <a:t>two of the images – one with legs together and the other stretched out.</a:t>
            </a:r>
            <a:endParaRPr lang="en-ZA" sz="2000" dirty="0">
              <a:solidFill>
                <a:schemeClr val="accent4">
                  <a:lumMod val="75000"/>
                </a:schemeClr>
              </a:solidFill>
            </a:endParaRPr>
          </a:p>
        </p:txBody>
      </p:sp>
    </p:spTree>
    <p:extLst>
      <p:ext uri="{BB962C8B-B14F-4D97-AF65-F5344CB8AC3E}">
        <p14:creationId xmlns:p14="http://schemas.microsoft.com/office/powerpoint/2010/main" val="1373890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9" name="TextBox 8"/>
          <p:cNvSpPr txBox="1"/>
          <p:nvPr/>
        </p:nvSpPr>
        <p:spPr>
          <a:xfrm>
            <a:off x="377601" y="1608277"/>
            <a:ext cx="4260715" cy="707886"/>
          </a:xfrm>
          <a:prstGeom prst="rect">
            <a:avLst/>
          </a:prstGeom>
          <a:noFill/>
        </p:spPr>
        <p:txBody>
          <a:bodyPr wrap="square" rtlCol="0">
            <a:spAutoFit/>
          </a:bodyPr>
          <a:lstStyle/>
          <a:p>
            <a:pPr algn="ctr"/>
            <a:r>
              <a:rPr lang="en-US" sz="4000" dirty="0" smtClean="0">
                <a:solidFill>
                  <a:schemeClr val="accent5">
                    <a:lumMod val="60000"/>
                    <a:lumOff val="40000"/>
                  </a:schemeClr>
                </a:solidFill>
              </a:rPr>
              <a:t>SAME or SIMILAR?</a:t>
            </a:r>
            <a:endParaRPr lang="en-ZA" sz="4000" dirty="0">
              <a:solidFill>
                <a:schemeClr val="accent5">
                  <a:lumMod val="60000"/>
                  <a:lumOff val="40000"/>
                </a:schemeClr>
              </a:solidFill>
            </a:endParaRPr>
          </a:p>
        </p:txBody>
      </p:sp>
      <p:sp>
        <p:nvSpPr>
          <p:cNvPr id="10" name="TextBox 9"/>
          <p:cNvSpPr txBox="1"/>
          <p:nvPr/>
        </p:nvSpPr>
        <p:spPr>
          <a:xfrm>
            <a:off x="223736" y="2704289"/>
            <a:ext cx="3978613" cy="2031325"/>
          </a:xfrm>
          <a:prstGeom prst="rect">
            <a:avLst/>
          </a:prstGeom>
          <a:noFill/>
        </p:spPr>
        <p:txBody>
          <a:bodyPr wrap="square" rtlCol="0">
            <a:spAutoFit/>
          </a:bodyPr>
          <a:lstStyle/>
          <a:p>
            <a:r>
              <a:rPr lang="en-US" dirty="0" smtClean="0">
                <a:solidFill>
                  <a:schemeClr val="accent5">
                    <a:lumMod val="60000"/>
                    <a:lumOff val="40000"/>
                  </a:schemeClr>
                </a:solidFill>
              </a:rPr>
              <a:t>Similar implies that it is almost the same time, or almost the same place, or almost the same situation – just another frame in an action series is not necessarily sufficiently different to make it a different image.    By being almost the same it is a similar shot.</a:t>
            </a:r>
            <a:endParaRPr lang="en-ZA" dirty="0">
              <a:solidFill>
                <a:schemeClr val="accent5">
                  <a:lumMod val="60000"/>
                  <a:lumOff val="40000"/>
                </a:schemeClr>
              </a:solidFill>
            </a:endParaRPr>
          </a:p>
        </p:txBody>
      </p:sp>
      <p:sp>
        <p:nvSpPr>
          <p:cNvPr id="6" name="TextBox 5"/>
          <p:cNvSpPr txBox="1"/>
          <p:nvPr/>
        </p:nvSpPr>
        <p:spPr>
          <a:xfrm>
            <a:off x="862" y="5420324"/>
            <a:ext cx="4581727" cy="1200329"/>
          </a:xfrm>
          <a:prstGeom prst="rect">
            <a:avLst/>
          </a:prstGeom>
          <a:noFill/>
        </p:spPr>
        <p:txBody>
          <a:bodyPr wrap="square" rtlCol="0">
            <a:spAutoFit/>
          </a:bodyPr>
          <a:lstStyle/>
          <a:p>
            <a:pPr algn="ctr"/>
            <a:r>
              <a:rPr lang="en-US" sz="2400" dirty="0">
                <a:solidFill>
                  <a:schemeClr val="accent5">
                    <a:lumMod val="60000"/>
                    <a:lumOff val="40000"/>
                  </a:schemeClr>
                </a:solidFill>
              </a:rPr>
              <a:t>A</a:t>
            </a:r>
            <a:r>
              <a:rPr lang="en-US" sz="2400" dirty="0" smtClean="0">
                <a:solidFill>
                  <a:schemeClr val="accent5">
                    <a:lumMod val="60000"/>
                    <a:lumOff val="40000"/>
                  </a:schemeClr>
                </a:solidFill>
              </a:rPr>
              <a:t>re these too similar</a:t>
            </a:r>
          </a:p>
          <a:p>
            <a:pPr algn="ctr"/>
            <a:r>
              <a:rPr lang="en-US" sz="2400" dirty="0" smtClean="0">
                <a:solidFill>
                  <a:schemeClr val="accent5">
                    <a:lumMod val="60000"/>
                    <a:lumOff val="40000"/>
                  </a:schemeClr>
                </a:solidFill>
              </a:rPr>
              <a:t> – </a:t>
            </a:r>
          </a:p>
          <a:p>
            <a:pPr algn="ctr"/>
            <a:r>
              <a:rPr lang="en-US" sz="2400" dirty="0" smtClean="0">
                <a:solidFill>
                  <a:schemeClr val="accent5">
                    <a:lumMod val="60000"/>
                    <a:lumOff val="40000"/>
                  </a:schemeClr>
                </a:solidFill>
              </a:rPr>
              <a:t>what do you think?</a:t>
            </a:r>
            <a:endParaRPr lang="en-ZA" sz="2400" dirty="0">
              <a:solidFill>
                <a:schemeClr val="accent5">
                  <a:lumMod val="60000"/>
                  <a:lumOff val="40000"/>
                </a:schemeClr>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2830" y="1353123"/>
            <a:ext cx="7081900" cy="5267529"/>
          </a:xfrm>
          <a:prstGeom prst="rect">
            <a:avLst/>
          </a:prstGeom>
        </p:spPr>
      </p:pic>
    </p:spTree>
    <p:extLst>
      <p:ext uri="{BB962C8B-B14F-4D97-AF65-F5344CB8AC3E}">
        <p14:creationId xmlns:p14="http://schemas.microsoft.com/office/powerpoint/2010/main" val="4257829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9" name="TextBox 8"/>
          <p:cNvSpPr txBox="1"/>
          <p:nvPr/>
        </p:nvSpPr>
        <p:spPr>
          <a:xfrm>
            <a:off x="377601" y="1608277"/>
            <a:ext cx="4260715" cy="707886"/>
          </a:xfrm>
          <a:prstGeom prst="rect">
            <a:avLst/>
          </a:prstGeom>
          <a:noFill/>
        </p:spPr>
        <p:txBody>
          <a:bodyPr wrap="square" rtlCol="0">
            <a:spAutoFit/>
          </a:bodyPr>
          <a:lstStyle/>
          <a:p>
            <a:pPr algn="ctr"/>
            <a:r>
              <a:rPr lang="en-US" sz="4000" dirty="0" smtClean="0">
                <a:solidFill>
                  <a:srgbClr val="FF0000"/>
                </a:solidFill>
              </a:rPr>
              <a:t>SAME or SIMILAR?</a:t>
            </a:r>
            <a:endParaRPr lang="en-ZA" sz="4000" dirty="0">
              <a:solidFill>
                <a:srgbClr val="FF0000"/>
              </a:solidFill>
            </a:endParaRPr>
          </a:p>
        </p:txBody>
      </p:sp>
      <p:sp>
        <p:nvSpPr>
          <p:cNvPr id="10" name="TextBox 9"/>
          <p:cNvSpPr txBox="1"/>
          <p:nvPr/>
        </p:nvSpPr>
        <p:spPr>
          <a:xfrm>
            <a:off x="223736" y="2704289"/>
            <a:ext cx="3978613" cy="2031325"/>
          </a:xfrm>
          <a:prstGeom prst="rect">
            <a:avLst/>
          </a:prstGeom>
          <a:noFill/>
        </p:spPr>
        <p:txBody>
          <a:bodyPr wrap="square" rtlCol="0">
            <a:spAutoFit/>
          </a:bodyPr>
          <a:lstStyle/>
          <a:p>
            <a:r>
              <a:rPr lang="en-US" dirty="0" smtClean="0">
                <a:solidFill>
                  <a:srgbClr val="FF0000"/>
                </a:solidFill>
              </a:rPr>
              <a:t>Similar implies that it is almost the same time, or almost the same place, or almost the same situation – just another frame in an action series is not necessarily sufficiently different to make it a different image.    By being almost the same it is a similar shot.</a:t>
            </a:r>
            <a:endParaRPr lang="en-ZA" dirty="0">
              <a:solidFill>
                <a:srgbClr val="FF0000"/>
              </a:solidFill>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0627" y="2635737"/>
            <a:ext cx="7473095" cy="1840527"/>
          </a:xfrm>
          <a:prstGeom prst="rect">
            <a:avLst/>
          </a:prstGeom>
        </p:spPr>
      </p:pic>
      <p:sp>
        <p:nvSpPr>
          <p:cNvPr id="12" name="TextBox 11"/>
          <p:cNvSpPr txBox="1"/>
          <p:nvPr/>
        </p:nvSpPr>
        <p:spPr>
          <a:xfrm>
            <a:off x="6677543" y="6174659"/>
            <a:ext cx="5256179" cy="461665"/>
          </a:xfrm>
          <a:prstGeom prst="rect">
            <a:avLst/>
          </a:prstGeom>
          <a:noFill/>
        </p:spPr>
        <p:txBody>
          <a:bodyPr wrap="square" rtlCol="0">
            <a:spAutoFit/>
          </a:bodyPr>
          <a:lstStyle/>
          <a:p>
            <a:r>
              <a:rPr lang="en-US" sz="2400" dirty="0" smtClean="0">
                <a:solidFill>
                  <a:schemeClr val="bg1"/>
                </a:solidFill>
              </a:rPr>
              <a:t>Read the article in the Oct 2023 e-Image</a:t>
            </a:r>
            <a:endParaRPr lang="en-ZA" sz="2400" dirty="0">
              <a:solidFill>
                <a:schemeClr val="bg1"/>
              </a:solidFill>
            </a:endParaRPr>
          </a:p>
        </p:txBody>
      </p:sp>
      <p:sp>
        <p:nvSpPr>
          <p:cNvPr id="5" name="TextBox 4"/>
          <p:cNvSpPr txBox="1"/>
          <p:nvPr/>
        </p:nvSpPr>
        <p:spPr>
          <a:xfrm>
            <a:off x="1595336" y="4980562"/>
            <a:ext cx="8638162" cy="1754326"/>
          </a:xfrm>
          <a:prstGeom prst="rect">
            <a:avLst/>
          </a:prstGeom>
          <a:noFill/>
        </p:spPr>
        <p:txBody>
          <a:bodyPr wrap="square" rtlCol="0">
            <a:spAutoFit/>
          </a:bodyPr>
          <a:lstStyle/>
          <a:p>
            <a:r>
              <a:rPr lang="en-US" dirty="0">
                <a:solidFill>
                  <a:schemeClr val="bg1"/>
                </a:solidFill>
              </a:rPr>
              <a:t>Something to remember is that it is not just nature – the same is true for any genre</a:t>
            </a:r>
            <a:r>
              <a:rPr lang="en-US" dirty="0" smtClean="0">
                <a:solidFill>
                  <a:schemeClr val="bg1"/>
                </a:solidFill>
              </a:rPr>
              <a:t>.</a:t>
            </a:r>
          </a:p>
          <a:p>
            <a:endParaRPr lang="en-US" dirty="0" smtClean="0">
              <a:solidFill>
                <a:schemeClr val="bg1"/>
              </a:solidFill>
            </a:endParaRPr>
          </a:p>
          <a:p>
            <a:r>
              <a:rPr lang="en-US" dirty="0" smtClean="0">
                <a:solidFill>
                  <a:schemeClr val="bg1"/>
                </a:solidFill>
              </a:rPr>
              <a:t>The make-up and lighting are the same but by changing the pose and the crop the actual essence of the image has been changed – so they sufficiently different.</a:t>
            </a:r>
            <a:endParaRPr lang="en-US" dirty="0">
              <a:solidFill>
                <a:schemeClr val="bg1"/>
              </a:solidFill>
            </a:endParaRPr>
          </a:p>
          <a:p>
            <a:endParaRPr lang="en-US" dirty="0">
              <a:solidFill>
                <a:schemeClr val="bg1"/>
              </a:solidFill>
            </a:endParaRPr>
          </a:p>
          <a:p>
            <a:endParaRPr lang="en-ZA" dirty="0"/>
          </a:p>
        </p:txBody>
      </p:sp>
    </p:spTree>
    <p:extLst>
      <p:ext uri="{BB962C8B-B14F-4D97-AF65-F5344CB8AC3E}">
        <p14:creationId xmlns:p14="http://schemas.microsoft.com/office/powerpoint/2010/main" val="32207919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9" name="TextBox 8"/>
          <p:cNvSpPr txBox="1"/>
          <p:nvPr/>
        </p:nvSpPr>
        <p:spPr>
          <a:xfrm>
            <a:off x="377601" y="1608277"/>
            <a:ext cx="4260715" cy="707886"/>
          </a:xfrm>
          <a:prstGeom prst="rect">
            <a:avLst/>
          </a:prstGeom>
          <a:noFill/>
        </p:spPr>
        <p:txBody>
          <a:bodyPr wrap="square" rtlCol="0">
            <a:spAutoFit/>
          </a:bodyPr>
          <a:lstStyle/>
          <a:p>
            <a:pPr algn="ctr"/>
            <a:r>
              <a:rPr lang="en-US" sz="4000" dirty="0" smtClean="0">
                <a:solidFill>
                  <a:srgbClr val="FF0000"/>
                </a:solidFill>
              </a:rPr>
              <a:t>Changing the title</a:t>
            </a:r>
            <a:endParaRPr lang="en-ZA" sz="4000" dirty="0">
              <a:solidFill>
                <a:srgbClr val="FF0000"/>
              </a:solidFill>
            </a:endParaRPr>
          </a:p>
        </p:txBody>
      </p:sp>
      <p:sp>
        <p:nvSpPr>
          <p:cNvPr id="10" name="TextBox 9"/>
          <p:cNvSpPr txBox="1"/>
          <p:nvPr/>
        </p:nvSpPr>
        <p:spPr>
          <a:xfrm>
            <a:off x="223736" y="2704289"/>
            <a:ext cx="11634889" cy="2677656"/>
          </a:xfrm>
          <a:prstGeom prst="rect">
            <a:avLst/>
          </a:prstGeom>
          <a:noFill/>
        </p:spPr>
        <p:txBody>
          <a:bodyPr wrap="square" rtlCol="0">
            <a:spAutoFit/>
          </a:bodyPr>
          <a:lstStyle/>
          <a:p>
            <a:r>
              <a:rPr lang="en-US" sz="2400" dirty="0">
                <a:solidFill>
                  <a:srgbClr val="FF0000"/>
                </a:solidFill>
              </a:rPr>
              <a:t>Each image must have a unique name; the name of the image may </a:t>
            </a:r>
            <a:r>
              <a:rPr lang="en-US" sz="2400" b="1" dirty="0">
                <a:solidFill>
                  <a:srgbClr val="FFD123"/>
                </a:solidFill>
              </a:rPr>
              <a:t>not</a:t>
            </a:r>
            <a:r>
              <a:rPr lang="en-US" sz="2400" dirty="0">
                <a:solidFill>
                  <a:srgbClr val="FF0000"/>
                </a:solidFill>
              </a:rPr>
              <a:t> be altered as acceptance records are based on the image </a:t>
            </a:r>
            <a:r>
              <a:rPr lang="en-US" sz="2400" dirty="0" smtClean="0">
                <a:solidFill>
                  <a:srgbClr val="FF0000"/>
                </a:solidFill>
              </a:rPr>
              <a:t>name.</a:t>
            </a:r>
          </a:p>
          <a:p>
            <a:endParaRPr lang="en-US" sz="2400" dirty="0">
              <a:solidFill>
                <a:srgbClr val="FF0000"/>
              </a:solidFill>
            </a:endParaRPr>
          </a:p>
          <a:p>
            <a:r>
              <a:rPr lang="en-US" sz="2400" dirty="0" smtClean="0">
                <a:solidFill>
                  <a:srgbClr val="FF0000"/>
                </a:solidFill>
              </a:rPr>
              <a:t>Different </a:t>
            </a:r>
            <a:r>
              <a:rPr lang="en-US" sz="2400" dirty="0">
                <a:solidFill>
                  <a:srgbClr val="FF0000"/>
                </a:solidFill>
              </a:rPr>
              <a:t>titles </a:t>
            </a:r>
            <a:r>
              <a:rPr lang="en-US" sz="2400" dirty="0" smtClean="0">
                <a:solidFill>
                  <a:srgbClr val="FF0000"/>
                </a:solidFill>
              </a:rPr>
              <a:t>may </a:t>
            </a:r>
            <a:r>
              <a:rPr lang="en-US" sz="2400" dirty="0" smtClean="0">
                <a:solidFill>
                  <a:srgbClr val="FFD123"/>
                </a:solidFill>
              </a:rPr>
              <a:t>not</a:t>
            </a:r>
            <a:r>
              <a:rPr lang="en-US" sz="2400" dirty="0" smtClean="0">
                <a:solidFill>
                  <a:srgbClr val="FF0000"/>
                </a:solidFill>
              </a:rPr>
              <a:t> be used </a:t>
            </a:r>
            <a:r>
              <a:rPr lang="en-US" sz="2400" dirty="0">
                <a:solidFill>
                  <a:srgbClr val="FF0000"/>
                </a:solidFill>
              </a:rPr>
              <a:t>for </a:t>
            </a:r>
            <a:r>
              <a:rPr lang="en-US" sz="2400" dirty="0" err="1">
                <a:solidFill>
                  <a:srgbClr val="FF0000"/>
                </a:solidFill>
              </a:rPr>
              <a:t>Colour</a:t>
            </a:r>
            <a:r>
              <a:rPr lang="en-US" sz="2400" dirty="0">
                <a:solidFill>
                  <a:srgbClr val="FF0000"/>
                </a:solidFill>
              </a:rPr>
              <a:t> and Monochrome versions </a:t>
            </a:r>
            <a:endParaRPr lang="en-US" sz="2400" dirty="0" smtClean="0">
              <a:solidFill>
                <a:srgbClr val="FF0000"/>
              </a:solidFill>
            </a:endParaRPr>
          </a:p>
          <a:p>
            <a:r>
              <a:rPr lang="en-US" sz="2400" dirty="0" smtClean="0">
                <a:solidFill>
                  <a:srgbClr val="FF0000"/>
                </a:solidFill>
              </a:rPr>
              <a:t>or </a:t>
            </a:r>
            <a:r>
              <a:rPr lang="en-US" sz="2400" dirty="0">
                <a:solidFill>
                  <a:srgbClr val="FF0000"/>
                </a:solidFill>
              </a:rPr>
              <a:t>Print and Projected Digital Image versions of the same image.</a:t>
            </a:r>
            <a:endParaRPr lang="en-US" sz="2400" dirty="0" smtClean="0">
              <a:solidFill>
                <a:srgbClr val="FF0000"/>
              </a:solidFill>
            </a:endParaRPr>
          </a:p>
          <a:p>
            <a:endParaRPr lang="en-US" sz="2400" dirty="0">
              <a:solidFill>
                <a:srgbClr val="FF0000"/>
              </a:solidFill>
            </a:endParaRPr>
          </a:p>
          <a:p>
            <a:endParaRPr lang="en-ZA" sz="2400" dirty="0">
              <a:solidFill>
                <a:srgbClr val="FF0000"/>
              </a:solidFill>
            </a:endParaRPr>
          </a:p>
        </p:txBody>
      </p:sp>
    </p:spTree>
    <p:extLst>
      <p:ext uri="{BB962C8B-B14F-4D97-AF65-F5344CB8AC3E}">
        <p14:creationId xmlns:p14="http://schemas.microsoft.com/office/powerpoint/2010/main" val="3536149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9" name="TextBox 8"/>
          <p:cNvSpPr txBox="1"/>
          <p:nvPr/>
        </p:nvSpPr>
        <p:spPr>
          <a:xfrm>
            <a:off x="377601" y="1608277"/>
            <a:ext cx="4260715" cy="707886"/>
          </a:xfrm>
          <a:prstGeom prst="rect">
            <a:avLst/>
          </a:prstGeom>
          <a:noFill/>
        </p:spPr>
        <p:txBody>
          <a:bodyPr wrap="square" rtlCol="0">
            <a:spAutoFit/>
          </a:bodyPr>
          <a:lstStyle/>
          <a:p>
            <a:pPr algn="ctr"/>
            <a:r>
              <a:rPr lang="en-US" sz="4000" dirty="0" smtClean="0">
                <a:solidFill>
                  <a:srgbClr val="FF0000"/>
                </a:solidFill>
              </a:rPr>
              <a:t>Changing the title</a:t>
            </a:r>
            <a:endParaRPr lang="en-ZA" sz="4000" dirty="0">
              <a:solidFill>
                <a:srgbClr val="FF0000"/>
              </a:solidFill>
            </a:endParaRPr>
          </a:p>
        </p:txBody>
      </p:sp>
      <p:sp>
        <p:nvSpPr>
          <p:cNvPr id="10" name="TextBox 9"/>
          <p:cNvSpPr txBox="1"/>
          <p:nvPr/>
        </p:nvSpPr>
        <p:spPr>
          <a:xfrm>
            <a:off x="223736" y="2704289"/>
            <a:ext cx="11634889" cy="2677656"/>
          </a:xfrm>
          <a:prstGeom prst="rect">
            <a:avLst/>
          </a:prstGeom>
          <a:noFill/>
        </p:spPr>
        <p:txBody>
          <a:bodyPr wrap="square" rtlCol="0">
            <a:spAutoFit/>
          </a:bodyPr>
          <a:lstStyle/>
          <a:p>
            <a:r>
              <a:rPr lang="en-US" sz="2400" dirty="0">
                <a:solidFill>
                  <a:srgbClr val="FF0000"/>
                </a:solidFill>
              </a:rPr>
              <a:t>Each image must have a unique name; the name of the image may </a:t>
            </a:r>
            <a:r>
              <a:rPr lang="en-US" sz="2400" b="1" dirty="0">
                <a:solidFill>
                  <a:srgbClr val="FFD123"/>
                </a:solidFill>
              </a:rPr>
              <a:t>not</a:t>
            </a:r>
            <a:r>
              <a:rPr lang="en-US" sz="2400" dirty="0">
                <a:solidFill>
                  <a:srgbClr val="FF0000"/>
                </a:solidFill>
              </a:rPr>
              <a:t> be altered as acceptance records are based on the image </a:t>
            </a:r>
            <a:r>
              <a:rPr lang="en-US" sz="2400" dirty="0" smtClean="0">
                <a:solidFill>
                  <a:srgbClr val="FF0000"/>
                </a:solidFill>
              </a:rPr>
              <a:t>name.</a:t>
            </a:r>
          </a:p>
          <a:p>
            <a:endParaRPr lang="en-US" sz="2400" dirty="0">
              <a:solidFill>
                <a:srgbClr val="FF0000"/>
              </a:solidFill>
            </a:endParaRPr>
          </a:p>
          <a:p>
            <a:r>
              <a:rPr lang="en-US" sz="2400" dirty="0" smtClean="0">
                <a:solidFill>
                  <a:srgbClr val="FF0000"/>
                </a:solidFill>
              </a:rPr>
              <a:t>Different </a:t>
            </a:r>
            <a:r>
              <a:rPr lang="en-US" sz="2400" dirty="0">
                <a:solidFill>
                  <a:srgbClr val="FF0000"/>
                </a:solidFill>
              </a:rPr>
              <a:t>titles </a:t>
            </a:r>
            <a:r>
              <a:rPr lang="en-US" sz="2400" dirty="0" smtClean="0">
                <a:solidFill>
                  <a:srgbClr val="FF0000"/>
                </a:solidFill>
              </a:rPr>
              <a:t>may </a:t>
            </a:r>
            <a:r>
              <a:rPr lang="en-US" sz="2400" dirty="0" smtClean="0">
                <a:solidFill>
                  <a:srgbClr val="FFD123"/>
                </a:solidFill>
              </a:rPr>
              <a:t>not</a:t>
            </a:r>
            <a:r>
              <a:rPr lang="en-US" sz="2400" dirty="0" smtClean="0">
                <a:solidFill>
                  <a:srgbClr val="FF0000"/>
                </a:solidFill>
              </a:rPr>
              <a:t> be used </a:t>
            </a:r>
            <a:r>
              <a:rPr lang="en-US" sz="2400" dirty="0">
                <a:solidFill>
                  <a:srgbClr val="FF0000"/>
                </a:solidFill>
              </a:rPr>
              <a:t>for </a:t>
            </a:r>
            <a:r>
              <a:rPr lang="en-US" sz="2400" dirty="0" err="1">
                <a:solidFill>
                  <a:srgbClr val="FF0000"/>
                </a:solidFill>
              </a:rPr>
              <a:t>Colour</a:t>
            </a:r>
            <a:r>
              <a:rPr lang="en-US" sz="2400" dirty="0">
                <a:solidFill>
                  <a:srgbClr val="FF0000"/>
                </a:solidFill>
              </a:rPr>
              <a:t> and Monochrome versions </a:t>
            </a:r>
            <a:endParaRPr lang="en-US" sz="2400" dirty="0" smtClean="0">
              <a:solidFill>
                <a:srgbClr val="FF0000"/>
              </a:solidFill>
            </a:endParaRPr>
          </a:p>
          <a:p>
            <a:r>
              <a:rPr lang="en-US" sz="2400" dirty="0" smtClean="0">
                <a:solidFill>
                  <a:srgbClr val="FF0000"/>
                </a:solidFill>
              </a:rPr>
              <a:t>or </a:t>
            </a:r>
            <a:r>
              <a:rPr lang="en-US" sz="2400" dirty="0">
                <a:solidFill>
                  <a:srgbClr val="FF0000"/>
                </a:solidFill>
              </a:rPr>
              <a:t>Print and Projected Digital Image versions of the same image.</a:t>
            </a:r>
            <a:endParaRPr lang="en-US" sz="2400" dirty="0" smtClean="0">
              <a:solidFill>
                <a:srgbClr val="FF0000"/>
              </a:solidFill>
            </a:endParaRPr>
          </a:p>
          <a:p>
            <a:endParaRPr lang="en-US" sz="2400" dirty="0">
              <a:solidFill>
                <a:srgbClr val="FF0000"/>
              </a:solidFill>
            </a:endParaRPr>
          </a:p>
          <a:p>
            <a:endParaRPr lang="en-ZA" sz="2400" dirty="0">
              <a:solidFill>
                <a:srgbClr val="FF0000"/>
              </a:solidFill>
            </a:endParaRPr>
          </a:p>
        </p:txBody>
      </p:sp>
      <p:sp>
        <p:nvSpPr>
          <p:cNvPr id="7" name="TextBox 6"/>
          <p:cNvSpPr txBox="1"/>
          <p:nvPr/>
        </p:nvSpPr>
        <p:spPr>
          <a:xfrm>
            <a:off x="250630" y="4846741"/>
            <a:ext cx="11481024" cy="1107996"/>
          </a:xfrm>
          <a:prstGeom prst="rect">
            <a:avLst/>
          </a:prstGeom>
          <a:noFill/>
        </p:spPr>
        <p:txBody>
          <a:bodyPr wrap="square" rtlCol="0">
            <a:spAutoFit/>
          </a:bodyPr>
          <a:lstStyle/>
          <a:p>
            <a:r>
              <a:rPr lang="en-US" sz="2400" dirty="0">
                <a:solidFill>
                  <a:srgbClr val="FF0000"/>
                </a:solidFill>
              </a:rPr>
              <a:t>Monochrome and </a:t>
            </a:r>
            <a:r>
              <a:rPr lang="en-US" sz="2400" dirty="0" err="1">
                <a:solidFill>
                  <a:srgbClr val="FF0000"/>
                </a:solidFill>
              </a:rPr>
              <a:t>colour</a:t>
            </a:r>
            <a:r>
              <a:rPr lang="en-US" sz="2400" dirty="0">
                <a:solidFill>
                  <a:srgbClr val="FF0000"/>
                </a:solidFill>
              </a:rPr>
              <a:t> variations originating from a single image are considered identical </a:t>
            </a:r>
            <a:r>
              <a:rPr lang="en-US" sz="2400" dirty="0">
                <a:solidFill>
                  <a:srgbClr val="FFD123"/>
                </a:solidFill>
              </a:rPr>
              <a:t>unless there is a substantial difference in artistic treatment</a:t>
            </a:r>
          </a:p>
          <a:p>
            <a:endParaRPr lang="en-ZA" dirty="0"/>
          </a:p>
        </p:txBody>
      </p:sp>
    </p:spTree>
    <p:extLst>
      <p:ext uri="{BB962C8B-B14F-4D97-AF65-F5344CB8AC3E}">
        <p14:creationId xmlns:p14="http://schemas.microsoft.com/office/powerpoint/2010/main" val="3555433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9" name="TextBox 8"/>
          <p:cNvSpPr txBox="1"/>
          <p:nvPr/>
        </p:nvSpPr>
        <p:spPr>
          <a:xfrm>
            <a:off x="377601" y="1608277"/>
            <a:ext cx="4260715" cy="707886"/>
          </a:xfrm>
          <a:prstGeom prst="rect">
            <a:avLst/>
          </a:prstGeom>
          <a:noFill/>
        </p:spPr>
        <p:txBody>
          <a:bodyPr wrap="square" rtlCol="0">
            <a:spAutoFit/>
          </a:bodyPr>
          <a:lstStyle/>
          <a:p>
            <a:pPr algn="ctr"/>
            <a:r>
              <a:rPr lang="en-US" sz="4000" dirty="0" smtClean="0">
                <a:solidFill>
                  <a:srgbClr val="FF0000"/>
                </a:solidFill>
              </a:rPr>
              <a:t>Changing the title</a:t>
            </a:r>
            <a:endParaRPr lang="en-ZA" sz="4000" dirty="0">
              <a:solidFill>
                <a:srgbClr val="FF0000"/>
              </a:solidFill>
            </a:endParaRPr>
          </a:p>
        </p:txBody>
      </p:sp>
      <p:sp>
        <p:nvSpPr>
          <p:cNvPr id="5" name="TextBox 4"/>
          <p:cNvSpPr txBox="1"/>
          <p:nvPr/>
        </p:nvSpPr>
        <p:spPr>
          <a:xfrm>
            <a:off x="250630" y="4846741"/>
            <a:ext cx="11481024" cy="1107996"/>
          </a:xfrm>
          <a:prstGeom prst="rect">
            <a:avLst/>
          </a:prstGeom>
          <a:noFill/>
        </p:spPr>
        <p:txBody>
          <a:bodyPr wrap="square" rtlCol="0">
            <a:spAutoFit/>
          </a:bodyPr>
          <a:lstStyle/>
          <a:p>
            <a:r>
              <a:rPr lang="en-US" sz="2400" dirty="0">
                <a:solidFill>
                  <a:srgbClr val="FF0000"/>
                </a:solidFill>
              </a:rPr>
              <a:t>Monochrome and </a:t>
            </a:r>
            <a:r>
              <a:rPr lang="en-US" sz="2400" dirty="0" err="1">
                <a:solidFill>
                  <a:srgbClr val="FF0000"/>
                </a:solidFill>
              </a:rPr>
              <a:t>colour</a:t>
            </a:r>
            <a:r>
              <a:rPr lang="en-US" sz="2400" dirty="0">
                <a:solidFill>
                  <a:srgbClr val="FF0000"/>
                </a:solidFill>
              </a:rPr>
              <a:t> variations originating from a single image are considered identical </a:t>
            </a:r>
            <a:r>
              <a:rPr lang="en-US" sz="2400" dirty="0">
                <a:solidFill>
                  <a:srgbClr val="FFD123"/>
                </a:solidFill>
              </a:rPr>
              <a:t>unless there is a substantial difference in artistic treatment</a:t>
            </a:r>
          </a:p>
          <a:p>
            <a:endParaRPr lang="en-ZA"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858" y="2408238"/>
            <a:ext cx="3378200" cy="22352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6159" y="537192"/>
            <a:ext cx="6135495" cy="4106246"/>
          </a:xfrm>
          <a:prstGeom prst="rect">
            <a:avLst/>
          </a:prstGeom>
        </p:spPr>
      </p:pic>
      <p:sp>
        <p:nvSpPr>
          <p:cNvPr id="10" name="TextBox 9"/>
          <p:cNvSpPr txBox="1"/>
          <p:nvPr/>
        </p:nvSpPr>
        <p:spPr>
          <a:xfrm>
            <a:off x="0" y="5725767"/>
            <a:ext cx="12192000" cy="1015663"/>
          </a:xfrm>
          <a:prstGeom prst="rect">
            <a:avLst/>
          </a:prstGeom>
          <a:noFill/>
        </p:spPr>
        <p:txBody>
          <a:bodyPr wrap="square" rtlCol="0">
            <a:spAutoFit/>
          </a:bodyPr>
          <a:lstStyle/>
          <a:p>
            <a:pPr algn="ctr"/>
            <a:r>
              <a:rPr lang="en-US" sz="2000" dirty="0" smtClean="0">
                <a:solidFill>
                  <a:schemeClr val="bg1">
                    <a:lumMod val="95000"/>
                  </a:schemeClr>
                </a:solidFill>
              </a:rPr>
              <a:t>In this case Cynthia has used the same image but processed it very differently and very effectively, so that the emphasis is now on the shape of the face.  The hair and makeup </a:t>
            </a:r>
            <a:r>
              <a:rPr lang="en-US" sz="2000" dirty="0" err="1" smtClean="0">
                <a:solidFill>
                  <a:schemeClr val="bg1">
                    <a:lumMod val="95000"/>
                  </a:schemeClr>
                </a:solidFill>
              </a:rPr>
              <a:t>colour</a:t>
            </a:r>
            <a:r>
              <a:rPr lang="en-US" sz="2000" dirty="0" smtClean="0">
                <a:solidFill>
                  <a:schemeClr val="bg1">
                    <a:lumMod val="95000"/>
                  </a:schemeClr>
                </a:solidFill>
              </a:rPr>
              <a:t>, which was so much part of the </a:t>
            </a:r>
            <a:r>
              <a:rPr lang="en-US" sz="2000" dirty="0" err="1" smtClean="0">
                <a:solidFill>
                  <a:schemeClr val="bg1">
                    <a:lumMod val="95000"/>
                  </a:schemeClr>
                </a:solidFill>
              </a:rPr>
              <a:t>colour</a:t>
            </a:r>
            <a:r>
              <a:rPr lang="en-US" sz="2000" dirty="0" smtClean="0">
                <a:solidFill>
                  <a:schemeClr val="bg1">
                    <a:lumMod val="95000"/>
                  </a:schemeClr>
                </a:solidFill>
              </a:rPr>
              <a:t> version, just disappears into nothingness.  They are therefore different.</a:t>
            </a:r>
            <a:endParaRPr lang="en-ZA" sz="2000" dirty="0">
              <a:solidFill>
                <a:schemeClr val="bg1">
                  <a:lumMod val="95000"/>
                </a:schemeClr>
              </a:solidFill>
            </a:endParaRPr>
          </a:p>
        </p:txBody>
      </p:sp>
    </p:spTree>
    <p:extLst>
      <p:ext uri="{BB962C8B-B14F-4D97-AF65-F5344CB8AC3E}">
        <p14:creationId xmlns:p14="http://schemas.microsoft.com/office/powerpoint/2010/main" val="1306574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5" name="TextBox 4"/>
          <p:cNvSpPr txBox="1"/>
          <p:nvPr/>
        </p:nvSpPr>
        <p:spPr>
          <a:xfrm>
            <a:off x="3353493" y="1427511"/>
            <a:ext cx="4941916"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smtClean="0">
                <a:ln>
                  <a:noFill/>
                </a:ln>
                <a:solidFill>
                  <a:srgbClr val="859E52"/>
                </a:solidFill>
                <a:effectLst/>
                <a:uLnTx/>
                <a:uFillTx/>
                <a:latin typeface="Calibri" panose="020F0502020204030204"/>
                <a:ea typeface="+mn-ea"/>
                <a:cs typeface="+mn-cs"/>
              </a:rPr>
              <a:t>DQ’s</a:t>
            </a:r>
            <a:endParaRPr kumimoji="0" lang="en-ZA" sz="18000" b="0" i="0" u="none" strike="noStrike" kern="1200" cap="none" spc="0" normalizeH="0" baseline="0" noProof="0" dirty="0">
              <a:ln>
                <a:noFill/>
              </a:ln>
              <a:solidFill>
                <a:srgbClr val="859E52"/>
              </a:solidFill>
              <a:effectLst/>
              <a:uLnTx/>
              <a:uFillTx/>
              <a:latin typeface="Calibri" panose="020F0502020204030204"/>
              <a:ea typeface="+mn-ea"/>
              <a:cs typeface="+mn-cs"/>
            </a:endParaRPr>
          </a:p>
        </p:txBody>
      </p:sp>
      <p:sp>
        <p:nvSpPr>
          <p:cNvPr id="6" name="TextBox 5"/>
          <p:cNvSpPr txBox="1"/>
          <p:nvPr/>
        </p:nvSpPr>
        <p:spPr>
          <a:xfrm>
            <a:off x="2890059" y="5106970"/>
            <a:ext cx="586878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Jill Sneesby Hon MPSSA</a:t>
            </a:r>
            <a:endParaRPr kumimoji="0" lang="en-ZA"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6778" y="1822463"/>
            <a:ext cx="8945653" cy="5035537"/>
          </a:xfrm>
          <a:prstGeom prst="rect">
            <a:avLst/>
          </a:prstGeom>
        </p:spPr>
      </p:pic>
      <p:sp>
        <p:nvSpPr>
          <p:cNvPr id="7" name="TextBox 6"/>
          <p:cNvSpPr txBox="1"/>
          <p:nvPr/>
        </p:nvSpPr>
        <p:spPr>
          <a:xfrm>
            <a:off x="7064381" y="195975"/>
            <a:ext cx="4834647" cy="1477328"/>
          </a:xfrm>
          <a:prstGeom prst="rect">
            <a:avLst/>
          </a:prstGeom>
          <a:noFill/>
        </p:spPr>
        <p:txBody>
          <a:bodyPr wrap="square" rtlCol="0">
            <a:spAutoFit/>
          </a:bodyPr>
          <a:lstStyle/>
          <a:p>
            <a:pPr algn="ctr"/>
            <a:r>
              <a:rPr lang="en-US" dirty="0">
                <a:solidFill>
                  <a:srgbClr val="FF0000"/>
                </a:solidFill>
              </a:rPr>
              <a:t>It is not just PSSA who has rules and regulations and naughty lists – the Photographic Society of America does as well, as do all the other major photographic societies worldwide.</a:t>
            </a:r>
            <a:endParaRPr lang="en-ZA" dirty="0">
              <a:solidFill>
                <a:srgbClr val="FF0000"/>
              </a:solidFill>
            </a:endParaRPr>
          </a:p>
          <a:p>
            <a:endParaRPr lang="en-ZA" dirty="0"/>
          </a:p>
        </p:txBody>
      </p:sp>
    </p:spTree>
    <p:extLst>
      <p:ext uri="{BB962C8B-B14F-4D97-AF65-F5344CB8AC3E}">
        <p14:creationId xmlns:p14="http://schemas.microsoft.com/office/powerpoint/2010/main" val="3298243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5" name="TextBox 4"/>
          <p:cNvSpPr txBox="1"/>
          <p:nvPr/>
        </p:nvSpPr>
        <p:spPr>
          <a:xfrm>
            <a:off x="3353493" y="1427511"/>
            <a:ext cx="4941916"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smtClean="0">
                <a:ln>
                  <a:noFill/>
                </a:ln>
                <a:solidFill>
                  <a:srgbClr val="859E52"/>
                </a:solidFill>
                <a:effectLst/>
                <a:uLnTx/>
                <a:uFillTx/>
                <a:latin typeface="Calibri" panose="020F0502020204030204"/>
                <a:ea typeface="+mn-ea"/>
                <a:cs typeface="+mn-cs"/>
              </a:rPr>
              <a:t>DQ’s</a:t>
            </a:r>
            <a:endParaRPr kumimoji="0" lang="en-ZA" sz="18000" b="0" i="0" u="none" strike="noStrike" kern="1200" cap="none" spc="0" normalizeH="0" baseline="0" noProof="0" dirty="0">
              <a:ln>
                <a:noFill/>
              </a:ln>
              <a:solidFill>
                <a:srgbClr val="859E52"/>
              </a:solidFill>
              <a:effectLst/>
              <a:uLnTx/>
              <a:uFillTx/>
              <a:latin typeface="Calibri" panose="020F0502020204030204"/>
              <a:ea typeface="+mn-ea"/>
              <a:cs typeface="+mn-cs"/>
            </a:endParaRPr>
          </a:p>
        </p:txBody>
      </p:sp>
      <p:sp>
        <p:nvSpPr>
          <p:cNvPr id="6" name="TextBox 5"/>
          <p:cNvSpPr txBox="1"/>
          <p:nvPr/>
        </p:nvSpPr>
        <p:spPr>
          <a:xfrm>
            <a:off x="2890059" y="5106970"/>
            <a:ext cx="586878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Jill Sneesby Hon MPSSA</a:t>
            </a:r>
            <a:endParaRPr kumimoji="0" lang="en-ZA"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6778" y="1822463"/>
            <a:ext cx="8945653" cy="503553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6777" y="1819949"/>
            <a:ext cx="8945653" cy="5032876"/>
          </a:xfrm>
          <a:prstGeom prst="rect">
            <a:avLst/>
          </a:prstGeom>
        </p:spPr>
      </p:pic>
      <p:sp>
        <p:nvSpPr>
          <p:cNvPr id="9" name="Rectangle 8"/>
          <p:cNvSpPr/>
          <p:nvPr/>
        </p:nvSpPr>
        <p:spPr>
          <a:xfrm>
            <a:off x="774441" y="4497355"/>
            <a:ext cx="9703837" cy="23606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6776" y="3316200"/>
            <a:ext cx="8945654" cy="2732141"/>
          </a:xfrm>
          <a:prstGeom prst="rect">
            <a:avLst/>
          </a:prstGeom>
        </p:spPr>
      </p:pic>
    </p:spTree>
    <p:extLst>
      <p:ext uri="{BB962C8B-B14F-4D97-AF65-F5344CB8AC3E}">
        <p14:creationId xmlns:p14="http://schemas.microsoft.com/office/powerpoint/2010/main" val="24595072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5" name="TextBox 4"/>
          <p:cNvSpPr txBox="1"/>
          <p:nvPr/>
        </p:nvSpPr>
        <p:spPr>
          <a:xfrm>
            <a:off x="3353493" y="1427511"/>
            <a:ext cx="4941916"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smtClean="0">
                <a:ln>
                  <a:noFill/>
                </a:ln>
                <a:solidFill>
                  <a:srgbClr val="859E52"/>
                </a:solidFill>
                <a:effectLst/>
                <a:uLnTx/>
                <a:uFillTx/>
                <a:latin typeface="Calibri" panose="020F0502020204030204"/>
                <a:ea typeface="+mn-ea"/>
                <a:cs typeface="+mn-cs"/>
              </a:rPr>
              <a:t>DQ’s</a:t>
            </a:r>
            <a:endParaRPr kumimoji="0" lang="en-ZA" sz="18000" b="0" i="0" u="none" strike="noStrike" kern="1200" cap="none" spc="0" normalizeH="0" baseline="0" noProof="0" dirty="0">
              <a:ln>
                <a:noFill/>
              </a:ln>
              <a:solidFill>
                <a:srgbClr val="859E52"/>
              </a:solidFill>
              <a:effectLst/>
              <a:uLnTx/>
              <a:uFillTx/>
              <a:latin typeface="Calibri" panose="020F0502020204030204"/>
              <a:ea typeface="+mn-ea"/>
              <a:cs typeface="+mn-cs"/>
            </a:endParaRPr>
          </a:p>
        </p:txBody>
      </p:sp>
      <p:sp>
        <p:nvSpPr>
          <p:cNvPr id="6" name="TextBox 5"/>
          <p:cNvSpPr txBox="1"/>
          <p:nvPr/>
        </p:nvSpPr>
        <p:spPr>
          <a:xfrm>
            <a:off x="2890059" y="5106970"/>
            <a:ext cx="586878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Jill Sneesby Hon MPSSA</a:t>
            </a:r>
            <a:endParaRPr kumimoji="0" lang="en-ZA"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6778" y="1822463"/>
            <a:ext cx="8945653" cy="503553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6777" y="1819949"/>
            <a:ext cx="8945653" cy="5032876"/>
          </a:xfrm>
          <a:prstGeom prst="rect">
            <a:avLst/>
          </a:prstGeom>
        </p:spPr>
      </p:pic>
      <p:sp>
        <p:nvSpPr>
          <p:cNvPr id="9" name="Rectangle 8"/>
          <p:cNvSpPr/>
          <p:nvPr/>
        </p:nvSpPr>
        <p:spPr>
          <a:xfrm>
            <a:off x="774441" y="4497355"/>
            <a:ext cx="9703837" cy="23606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TextBox 10"/>
          <p:cNvSpPr txBox="1"/>
          <p:nvPr/>
        </p:nvSpPr>
        <p:spPr>
          <a:xfrm>
            <a:off x="1175258" y="4669733"/>
            <a:ext cx="9032033" cy="1569660"/>
          </a:xfrm>
          <a:prstGeom prst="rect">
            <a:avLst/>
          </a:prstGeom>
          <a:noFill/>
        </p:spPr>
        <p:txBody>
          <a:bodyPr wrap="square" rtlCol="0">
            <a:spAutoFit/>
          </a:bodyPr>
          <a:lstStyle/>
          <a:p>
            <a:pPr algn="ctr"/>
            <a:r>
              <a:rPr lang="en-US" sz="2400" dirty="0" smtClean="0">
                <a:solidFill>
                  <a:srgbClr val="FF0000"/>
                </a:solidFill>
              </a:rPr>
              <a:t>You can get inspiration from someone else’s image </a:t>
            </a:r>
          </a:p>
          <a:p>
            <a:pPr algn="ctr"/>
            <a:endParaRPr lang="en-US" sz="2400" dirty="0" smtClean="0">
              <a:solidFill>
                <a:srgbClr val="FF0000"/>
              </a:solidFill>
            </a:endParaRPr>
          </a:p>
          <a:p>
            <a:pPr algn="ctr"/>
            <a:r>
              <a:rPr lang="en-US" sz="2400" dirty="0" smtClean="0">
                <a:solidFill>
                  <a:srgbClr val="FF0000"/>
                </a:solidFill>
              </a:rPr>
              <a:t>– but you cannot just photograph it and call it yours.  </a:t>
            </a:r>
          </a:p>
          <a:p>
            <a:pPr algn="ctr"/>
            <a:endParaRPr lang="en-US" sz="2400" dirty="0" smtClean="0">
              <a:solidFill>
                <a:srgbClr val="FF0000"/>
              </a:solidFill>
            </a:endParaRPr>
          </a:p>
        </p:txBody>
      </p:sp>
    </p:spTree>
    <p:extLst>
      <p:ext uri="{BB962C8B-B14F-4D97-AF65-F5344CB8AC3E}">
        <p14:creationId xmlns:p14="http://schemas.microsoft.com/office/powerpoint/2010/main" val="6277858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3075" y="1122363"/>
            <a:ext cx="7194820" cy="1591404"/>
          </a:xfrm>
          <a:prstGeom prst="rect">
            <a:avLst/>
          </a:prstGeom>
        </p:spPr>
      </p:pic>
      <p:sp>
        <p:nvSpPr>
          <p:cNvPr id="13" name="Rectangle 12"/>
          <p:cNvSpPr/>
          <p:nvPr/>
        </p:nvSpPr>
        <p:spPr>
          <a:xfrm>
            <a:off x="2303743" y="2695105"/>
            <a:ext cx="7204151" cy="41442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72239" y="2956489"/>
            <a:ext cx="5467582" cy="3705568"/>
          </a:xfrm>
          <a:prstGeom prst="rect">
            <a:avLst/>
          </a:prstGeom>
        </p:spPr>
      </p:pic>
      <p:sp>
        <p:nvSpPr>
          <p:cNvPr id="5" name="TextBox 4"/>
          <p:cNvSpPr txBox="1"/>
          <p:nvPr/>
        </p:nvSpPr>
        <p:spPr>
          <a:xfrm>
            <a:off x="7973545" y="6385058"/>
            <a:ext cx="1534349" cy="276999"/>
          </a:xfrm>
          <a:prstGeom prst="rect">
            <a:avLst/>
          </a:prstGeom>
          <a:noFill/>
        </p:spPr>
        <p:txBody>
          <a:bodyPr wrap="square" rtlCol="0">
            <a:spAutoFit/>
          </a:bodyPr>
          <a:lstStyle/>
          <a:p>
            <a:r>
              <a:rPr lang="en-US" sz="1200" dirty="0" smtClean="0">
                <a:solidFill>
                  <a:schemeClr val="bg1"/>
                </a:solidFill>
              </a:rPr>
              <a:t>Jill </a:t>
            </a:r>
            <a:r>
              <a:rPr lang="en-US" sz="1200" dirty="0" err="1" smtClean="0">
                <a:solidFill>
                  <a:schemeClr val="bg1"/>
                </a:solidFill>
              </a:rPr>
              <a:t>Sneesby</a:t>
            </a:r>
            <a:endParaRPr lang="en-ZA" sz="1200" dirty="0">
              <a:solidFill>
                <a:schemeClr val="bg1"/>
              </a:solidFill>
            </a:endParaRPr>
          </a:p>
        </p:txBody>
      </p:sp>
      <p:sp>
        <p:nvSpPr>
          <p:cNvPr id="6" name="TextBox 5"/>
          <p:cNvSpPr txBox="1"/>
          <p:nvPr/>
        </p:nvSpPr>
        <p:spPr>
          <a:xfrm>
            <a:off x="10090448" y="930028"/>
            <a:ext cx="1605064" cy="5909310"/>
          </a:xfrm>
          <a:prstGeom prst="rect">
            <a:avLst/>
          </a:prstGeom>
          <a:noFill/>
        </p:spPr>
        <p:txBody>
          <a:bodyPr wrap="square" rtlCol="0">
            <a:spAutoFit/>
          </a:bodyPr>
          <a:lstStyle/>
          <a:p>
            <a:pPr algn="ctr">
              <a:defRPr/>
            </a:pPr>
            <a:r>
              <a:rPr lang="en-US" dirty="0">
                <a:solidFill>
                  <a:srgbClr val="FF0000"/>
                </a:solidFill>
              </a:rPr>
              <a:t>Whether its from the internet, or a picture in a gallery, a book or from absolutely anywhere, even if it says you can download them for free, unless you were there and actually</a:t>
            </a:r>
          </a:p>
          <a:p>
            <a:pPr algn="ctr">
              <a:defRPr/>
            </a:pPr>
            <a:r>
              <a:rPr lang="en-US" dirty="0">
                <a:solidFill>
                  <a:srgbClr val="FF0000"/>
                </a:solidFill>
              </a:rPr>
              <a:t>Photographed the trees at sunset it is not your work and is not allowed.</a:t>
            </a:r>
            <a:endParaRPr lang="en-ZA" dirty="0">
              <a:solidFill>
                <a:srgbClr val="FF0000"/>
              </a:solidFill>
            </a:endParaRPr>
          </a:p>
          <a:p>
            <a:endParaRPr lang="en-ZA" dirty="0"/>
          </a:p>
        </p:txBody>
      </p:sp>
    </p:spTree>
    <p:extLst>
      <p:ext uri="{BB962C8B-B14F-4D97-AF65-F5344CB8AC3E}">
        <p14:creationId xmlns:p14="http://schemas.microsoft.com/office/powerpoint/2010/main" val="4136759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3075" y="1122363"/>
            <a:ext cx="7194820" cy="1591404"/>
          </a:xfrm>
          <a:prstGeom prst="rect">
            <a:avLst/>
          </a:prstGeom>
        </p:spPr>
      </p:pic>
      <p:sp>
        <p:nvSpPr>
          <p:cNvPr id="13" name="Rectangle 12"/>
          <p:cNvSpPr/>
          <p:nvPr/>
        </p:nvSpPr>
        <p:spPr>
          <a:xfrm>
            <a:off x="2303743" y="2695105"/>
            <a:ext cx="7204151" cy="41442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72239" y="2956489"/>
            <a:ext cx="5467582" cy="3705568"/>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9545" y="0"/>
            <a:ext cx="6072909" cy="6858000"/>
          </a:xfrm>
          <a:prstGeom prst="rect">
            <a:avLst/>
          </a:prstGeom>
        </p:spPr>
      </p:pic>
      <p:sp>
        <p:nvSpPr>
          <p:cNvPr id="9" name="TextBox 8"/>
          <p:cNvSpPr txBox="1"/>
          <p:nvPr/>
        </p:nvSpPr>
        <p:spPr>
          <a:xfrm>
            <a:off x="7973545" y="6385058"/>
            <a:ext cx="1534349" cy="276999"/>
          </a:xfrm>
          <a:prstGeom prst="rect">
            <a:avLst/>
          </a:prstGeom>
          <a:noFill/>
        </p:spPr>
        <p:txBody>
          <a:bodyPr wrap="square" rtlCol="0">
            <a:spAutoFit/>
          </a:bodyPr>
          <a:lstStyle/>
          <a:p>
            <a:r>
              <a:rPr lang="en-US" sz="1200" dirty="0" smtClean="0">
                <a:solidFill>
                  <a:schemeClr val="bg1"/>
                </a:solidFill>
              </a:rPr>
              <a:t>Jill </a:t>
            </a:r>
            <a:r>
              <a:rPr lang="en-US" sz="1200" dirty="0" err="1" smtClean="0">
                <a:solidFill>
                  <a:schemeClr val="bg1"/>
                </a:solidFill>
              </a:rPr>
              <a:t>Sneesby</a:t>
            </a:r>
            <a:endParaRPr lang="en-ZA" sz="1200" dirty="0">
              <a:solidFill>
                <a:schemeClr val="bg1"/>
              </a:solidFill>
            </a:endParaRPr>
          </a:p>
        </p:txBody>
      </p:sp>
      <p:sp>
        <p:nvSpPr>
          <p:cNvPr id="11" name="TextBox 10"/>
          <p:cNvSpPr txBox="1"/>
          <p:nvPr/>
        </p:nvSpPr>
        <p:spPr>
          <a:xfrm>
            <a:off x="10090448" y="930028"/>
            <a:ext cx="1605064" cy="5909310"/>
          </a:xfrm>
          <a:prstGeom prst="rect">
            <a:avLst/>
          </a:prstGeom>
          <a:noFill/>
        </p:spPr>
        <p:txBody>
          <a:bodyPr wrap="square" rtlCol="0">
            <a:spAutoFit/>
          </a:bodyPr>
          <a:lstStyle/>
          <a:p>
            <a:pPr algn="ctr">
              <a:defRPr/>
            </a:pPr>
            <a:r>
              <a:rPr lang="en-US" dirty="0">
                <a:solidFill>
                  <a:srgbClr val="FF0000"/>
                </a:solidFill>
              </a:rPr>
              <a:t>Whether its from the internet, or a picture in a gallery, a book or from absolutely anywhere, even if it says you can download them for free, unless you were there and actually</a:t>
            </a:r>
          </a:p>
          <a:p>
            <a:pPr algn="ctr">
              <a:defRPr/>
            </a:pPr>
            <a:r>
              <a:rPr lang="en-US" dirty="0">
                <a:solidFill>
                  <a:srgbClr val="FF0000"/>
                </a:solidFill>
              </a:rPr>
              <a:t>Photographed the trees at sunset it is not your work and is not allowed.</a:t>
            </a:r>
            <a:endParaRPr lang="en-ZA" dirty="0">
              <a:solidFill>
                <a:srgbClr val="FF0000"/>
              </a:solidFill>
            </a:endParaRPr>
          </a:p>
          <a:p>
            <a:endParaRPr lang="en-ZA" dirty="0"/>
          </a:p>
        </p:txBody>
      </p:sp>
    </p:spTree>
    <p:extLst>
      <p:ext uri="{BB962C8B-B14F-4D97-AF65-F5344CB8AC3E}">
        <p14:creationId xmlns:p14="http://schemas.microsoft.com/office/powerpoint/2010/main" val="39844958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240" y="1605843"/>
            <a:ext cx="7262509" cy="498951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81190" y="1866015"/>
            <a:ext cx="3786376" cy="4469165"/>
          </a:xfrm>
          <a:prstGeom prst="rect">
            <a:avLst/>
          </a:prstGeom>
        </p:spPr>
      </p:pic>
      <p:sp>
        <p:nvSpPr>
          <p:cNvPr id="5" name="TextBox 4"/>
          <p:cNvSpPr txBox="1"/>
          <p:nvPr/>
        </p:nvSpPr>
        <p:spPr>
          <a:xfrm>
            <a:off x="5972783" y="116732"/>
            <a:ext cx="5894783" cy="2031325"/>
          </a:xfrm>
          <a:prstGeom prst="rect">
            <a:avLst/>
          </a:prstGeom>
          <a:noFill/>
        </p:spPr>
        <p:txBody>
          <a:bodyPr wrap="square" rtlCol="0">
            <a:spAutoFit/>
          </a:bodyPr>
          <a:lstStyle/>
          <a:p>
            <a:pPr algn="ctr">
              <a:defRPr/>
            </a:pPr>
            <a:r>
              <a:rPr lang="en-US" dirty="0">
                <a:solidFill>
                  <a:srgbClr val="FFD123"/>
                </a:solidFill>
              </a:rPr>
              <a:t>Picture on the wall - Here you are photographing some else’s art but by including the light and shade and wallpaper etc. you are creating an image and not just copying it</a:t>
            </a:r>
            <a:r>
              <a:rPr lang="en-US" dirty="0" smtClean="0">
                <a:solidFill>
                  <a:srgbClr val="FFD123"/>
                </a:solidFill>
              </a:rPr>
              <a:t>.</a:t>
            </a:r>
          </a:p>
          <a:p>
            <a:pPr algn="ctr">
              <a:defRPr/>
            </a:pPr>
            <a:endParaRPr lang="en-US" dirty="0">
              <a:solidFill>
                <a:srgbClr val="FFD123"/>
              </a:solidFill>
            </a:endParaRPr>
          </a:p>
          <a:p>
            <a:pPr algn="ctr">
              <a:defRPr/>
            </a:pPr>
            <a:r>
              <a:rPr lang="en-US" dirty="0">
                <a:solidFill>
                  <a:srgbClr val="FFD123"/>
                </a:solidFill>
              </a:rPr>
              <a:t>The Truth Store pic is someone </a:t>
            </a:r>
            <a:r>
              <a:rPr lang="en-US" dirty="0" err="1" smtClean="0">
                <a:solidFill>
                  <a:srgbClr val="FFD123"/>
                </a:solidFill>
              </a:rPr>
              <a:t>elses</a:t>
            </a:r>
            <a:r>
              <a:rPr lang="en-US" dirty="0" smtClean="0">
                <a:solidFill>
                  <a:srgbClr val="FFD123"/>
                </a:solidFill>
              </a:rPr>
              <a:t> </a:t>
            </a:r>
            <a:r>
              <a:rPr lang="en-US" dirty="0">
                <a:solidFill>
                  <a:srgbClr val="FFD123"/>
                </a:solidFill>
              </a:rPr>
              <a:t>art but by introducing the figure it is only an element in the image. Both are OK.</a:t>
            </a:r>
            <a:endParaRPr lang="en-ZA" dirty="0">
              <a:solidFill>
                <a:srgbClr val="FFD123"/>
              </a:solidFill>
            </a:endParaRPr>
          </a:p>
          <a:p>
            <a:endParaRPr lang="en-ZA" dirty="0"/>
          </a:p>
        </p:txBody>
      </p:sp>
    </p:spTree>
    <p:extLst>
      <p:ext uri="{BB962C8B-B14F-4D97-AF65-F5344CB8AC3E}">
        <p14:creationId xmlns:p14="http://schemas.microsoft.com/office/powerpoint/2010/main" val="21995967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sp>
        <p:nvSpPr>
          <p:cNvPr id="8" name="TextBox 7"/>
          <p:cNvSpPr txBox="1"/>
          <p:nvPr/>
        </p:nvSpPr>
        <p:spPr>
          <a:xfrm>
            <a:off x="311727" y="2161309"/>
            <a:ext cx="3667991" cy="1477328"/>
          </a:xfrm>
          <a:prstGeom prst="rect">
            <a:avLst/>
          </a:prstGeom>
          <a:noFill/>
        </p:spPr>
        <p:txBody>
          <a:bodyPr wrap="square" rtlCol="0">
            <a:spAutoFit/>
          </a:bodyPr>
          <a:lstStyle/>
          <a:p>
            <a:pPr algn="ctr"/>
            <a:r>
              <a:rPr lang="en-US" dirty="0" smtClean="0">
                <a:solidFill>
                  <a:srgbClr val="FF0000"/>
                </a:solidFill>
              </a:rPr>
              <a:t>Photographing Graffiti is </a:t>
            </a:r>
          </a:p>
          <a:p>
            <a:pPr algn="ctr"/>
            <a:r>
              <a:rPr lang="en-US" dirty="0">
                <a:solidFill>
                  <a:srgbClr val="FF0000"/>
                </a:solidFill>
              </a:rPr>
              <a:t>p</a:t>
            </a:r>
            <a:r>
              <a:rPr lang="en-US" dirty="0" smtClean="0">
                <a:solidFill>
                  <a:srgbClr val="FF0000"/>
                </a:solidFill>
              </a:rPr>
              <a:t>hotographing someone else’s art.</a:t>
            </a:r>
          </a:p>
          <a:p>
            <a:pPr algn="ctr"/>
            <a:endParaRPr lang="en-US" dirty="0">
              <a:solidFill>
                <a:srgbClr val="FF0000"/>
              </a:solidFill>
            </a:endParaRPr>
          </a:p>
          <a:p>
            <a:pPr algn="ctr"/>
            <a:r>
              <a:rPr lang="en-US" dirty="0" smtClean="0">
                <a:solidFill>
                  <a:srgbClr val="FF0000"/>
                </a:solidFill>
              </a:rPr>
              <a:t>What have you done </a:t>
            </a:r>
          </a:p>
          <a:p>
            <a:pPr algn="ctr"/>
            <a:r>
              <a:rPr lang="en-US" dirty="0" smtClean="0">
                <a:solidFill>
                  <a:srgbClr val="FF0000"/>
                </a:solidFill>
              </a:rPr>
              <a:t>to make it your own?</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8200" y="1413163"/>
            <a:ext cx="6677804" cy="5018809"/>
          </a:xfrm>
          <a:prstGeom prst="rect">
            <a:avLst/>
          </a:prstGeom>
        </p:spPr>
      </p:pic>
      <p:sp>
        <p:nvSpPr>
          <p:cNvPr id="5" name="Rectangle 4"/>
          <p:cNvSpPr/>
          <p:nvPr/>
        </p:nvSpPr>
        <p:spPr>
          <a:xfrm>
            <a:off x="4474723" y="5350213"/>
            <a:ext cx="7159558" cy="1371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ZA"/>
          </a:p>
        </p:txBody>
      </p:sp>
      <p:sp>
        <p:nvSpPr>
          <p:cNvPr id="10" name="TextBox 9"/>
          <p:cNvSpPr txBox="1"/>
          <p:nvPr/>
        </p:nvSpPr>
        <p:spPr>
          <a:xfrm>
            <a:off x="339113" y="3922567"/>
            <a:ext cx="3511685" cy="1200329"/>
          </a:xfrm>
          <a:prstGeom prst="rect">
            <a:avLst/>
          </a:prstGeom>
          <a:noFill/>
        </p:spPr>
        <p:txBody>
          <a:bodyPr wrap="square" rtlCol="0">
            <a:spAutoFit/>
          </a:bodyPr>
          <a:lstStyle/>
          <a:p>
            <a:pPr algn="ctr"/>
            <a:r>
              <a:rPr lang="en-US" dirty="0">
                <a:solidFill>
                  <a:srgbClr val="FF0000"/>
                </a:solidFill>
              </a:rPr>
              <a:t>You have added nothing – it is therefore just a picture of someone else’s art.</a:t>
            </a:r>
            <a:endParaRPr lang="en-ZA" dirty="0">
              <a:solidFill>
                <a:srgbClr val="FF0000"/>
              </a:solidFill>
            </a:endParaRPr>
          </a:p>
          <a:p>
            <a:endParaRPr lang="en-ZA" dirty="0">
              <a:solidFill>
                <a:srgbClr val="FF0000"/>
              </a:solidFill>
            </a:endParaRPr>
          </a:p>
        </p:txBody>
      </p:sp>
    </p:spTree>
    <p:extLst>
      <p:ext uri="{BB962C8B-B14F-4D97-AF65-F5344CB8AC3E}">
        <p14:creationId xmlns:p14="http://schemas.microsoft.com/office/powerpoint/2010/main" val="29348154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sp>
        <p:nvSpPr>
          <p:cNvPr id="5" name="TextBox 4"/>
          <p:cNvSpPr txBox="1"/>
          <p:nvPr/>
        </p:nvSpPr>
        <p:spPr>
          <a:xfrm>
            <a:off x="260961" y="4960190"/>
            <a:ext cx="3667991" cy="1754326"/>
          </a:xfrm>
          <a:prstGeom prst="rect">
            <a:avLst/>
          </a:prstGeom>
          <a:noFill/>
        </p:spPr>
        <p:txBody>
          <a:bodyPr wrap="square" rtlCol="0">
            <a:spAutoFit/>
          </a:bodyPr>
          <a:lstStyle/>
          <a:p>
            <a:pPr algn="ctr"/>
            <a:r>
              <a:rPr lang="en-US" dirty="0" smtClean="0">
                <a:solidFill>
                  <a:srgbClr val="FF0000"/>
                </a:solidFill>
              </a:rPr>
              <a:t>The inclusion of the plants and grass is not enough to make it yours.</a:t>
            </a:r>
          </a:p>
          <a:p>
            <a:pPr algn="ctr"/>
            <a:endParaRPr lang="en-US" dirty="0">
              <a:solidFill>
                <a:srgbClr val="FF0000"/>
              </a:solidFill>
            </a:endParaRPr>
          </a:p>
          <a:p>
            <a:pPr algn="ctr"/>
            <a:r>
              <a:rPr lang="en-US" dirty="0" smtClean="0">
                <a:solidFill>
                  <a:srgbClr val="FF0000"/>
                </a:solidFill>
              </a:rPr>
              <a:t>Even if you want to argue the point, do the plants and grass make it an interesting photo?</a:t>
            </a:r>
            <a:endParaRPr lang="en-ZA" dirty="0">
              <a:solidFill>
                <a:srgbClr val="FF0000"/>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8200" y="1413163"/>
            <a:ext cx="6677804" cy="5018809"/>
          </a:xfrm>
          <a:prstGeom prst="rect">
            <a:avLst/>
          </a:prstGeom>
        </p:spPr>
      </p:pic>
      <p:sp>
        <p:nvSpPr>
          <p:cNvPr id="11" name="TextBox 10"/>
          <p:cNvSpPr txBox="1"/>
          <p:nvPr/>
        </p:nvSpPr>
        <p:spPr>
          <a:xfrm>
            <a:off x="311727" y="2161309"/>
            <a:ext cx="3667991" cy="1477328"/>
          </a:xfrm>
          <a:prstGeom prst="rect">
            <a:avLst/>
          </a:prstGeom>
          <a:noFill/>
        </p:spPr>
        <p:txBody>
          <a:bodyPr wrap="square" rtlCol="0">
            <a:spAutoFit/>
          </a:bodyPr>
          <a:lstStyle/>
          <a:p>
            <a:pPr algn="ctr"/>
            <a:r>
              <a:rPr lang="en-US" dirty="0" smtClean="0">
                <a:solidFill>
                  <a:srgbClr val="FF0000"/>
                </a:solidFill>
              </a:rPr>
              <a:t>Photographing Graffiti is </a:t>
            </a:r>
          </a:p>
          <a:p>
            <a:pPr algn="ctr"/>
            <a:r>
              <a:rPr lang="en-US" dirty="0">
                <a:solidFill>
                  <a:srgbClr val="FF0000"/>
                </a:solidFill>
              </a:rPr>
              <a:t>p</a:t>
            </a:r>
            <a:r>
              <a:rPr lang="en-US" dirty="0" smtClean="0">
                <a:solidFill>
                  <a:srgbClr val="FF0000"/>
                </a:solidFill>
              </a:rPr>
              <a:t>hotographing someone else’s art.</a:t>
            </a:r>
          </a:p>
          <a:p>
            <a:pPr algn="ctr"/>
            <a:endParaRPr lang="en-US" dirty="0">
              <a:solidFill>
                <a:srgbClr val="FF0000"/>
              </a:solidFill>
            </a:endParaRPr>
          </a:p>
          <a:p>
            <a:pPr algn="ctr"/>
            <a:r>
              <a:rPr lang="en-US" dirty="0" smtClean="0">
                <a:solidFill>
                  <a:srgbClr val="FF0000"/>
                </a:solidFill>
              </a:rPr>
              <a:t>What have you done </a:t>
            </a:r>
          </a:p>
          <a:p>
            <a:pPr algn="ctr"/>
            <a:r>
              <a:rPr lang="en-US" dirty="0" smtClean="0">
                <a:solidFill>
                  <a:srgbClr val="FF0000"/>
                </a:solidFill>
              </a:rPr>
              <a:t>to make it your own?</a:t>
            </a:r>
          </a:p>
        </p:txBody>
      </p:sp>
      <p:sp>
        <p:nvSpPr>
          <p:cNvPr id="8" name="TextBox 7"/>
          <p:cNvSpPr txBox="1"/>
          <p:nvPr/>
        </p:nvSpPr>
        <p:spPr>
          <a:xfrm>
            <a:off x="339113" y="3922567"/>
            <a:ext cx="3511685" cy="1200329"/>
          </a:xfrm>
          <a:prstGeom prst="rect">
            <a:avLst/>
          </a:prstGeom>
          <a:noFill/>
        </p:spPr>
        <p:txBody>
          <a:bodyPr wrap="square" rtlCol="0">
            <a:spAutoFit/>
          </a:bodyPr>
          <a:lstStyle/>
          <a:p>
            <a:pPr algn="ctr"/>
            <a:r>
              <a:rPr lang="en-US" dirty="0">
                <a:solidFill>
                  <a:srgbClr val="FF0000"/>
                </a:solidFill>
              </a:rPr>
              <a:t>You have added nothing – it is therefore just a picture of someone else’s art.</a:t>
            </a:r>
            <a:endParaRPr lang="en-ZA" dirty="0">
              <a:solidFill>
                <a:srgbClr val="FF0000"/>
              </a:solidFill>
            </a:endParaRPr>
          </a:p>
          <a:p>
            <a:endParaRPr lang="en-ZA" dirty="0">
              <a:solidFill>
                <a:srgbClr val="FF0000"/>
              </a:solidFill>
            </a:endParaRPr>
          </a:p>
        </p:txBody>
      </p:sp>
    </p:spTree>
    <p:extLst>
      <p:ext uri="{BB962C8B-B14F-4D97-AF65-F5344CB8AC3E}">
        <p14:creationId xmlns:p14="http://schemas.microsoft.com/office/powerpoint/2010/main" val="529837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sp>
        <p:nvSpPr>
          <p:cNvPr id="5" name="TextBox 4"/>
          <p:cNvSpPr txBox="1"/>
          <p:nvPr/>
        </p:nvSpPr>
        <p:spPr>
          <a:xfrm>
            <a:off x="260961" y="4960190"/>
            <a:ext cx="3667991" cy="1754326"/>
          </a:xfrm>
          <a:prstGeom prst="rect">
            <a:avLst/>
          </a:prstGeom>
          <a:noFill/>
        </p:spPr>
        <p:txBody>
          <a:bodyPr wrap="square" rtlCol="0">
            <a:spAutoFit/>
          </a:bodyPr>
          <a:lstStyle/>
          <a:p>
            <a:pPr algn="ctr"/>
            <a:r>
              <a:rPr lang="en-US" dirty="0" smtClean="0">
                <a:solidFill>
                  <a:srgbClr val="FF0000"/>
                </a:solidFill>
              </a:rPr>
              <a:t>The inclusion of the plants and grass is not enough to make it yours.</a:t>
            </a:r>
          </a:p>
          <a:p>
            <a:pPr algn="ctr"/>
            <a:endParaRPr lang="en-US" dirty="0">
              <a:solidFill>
                <a:srgbClr val="FF0000"/>
              </a:solidFill>
            </a:endParaRPr>
          </a:p>
          <a:p>
            <a:pPr algn="ctr"/>
            <a:r>
              <a:rPr lang="en-US" dirty="0" smtClean="0">
                <a:solidFill>
                  <a:srgbClr val="FF0000"/>
                </a:solidFill>
              </a:rPr>
              <a:t>Even if you want to argue the point, do the plants and grass make it an interesting photo?</a:t>
            </a:r>
            <a:endParaRPr lang="en-ZA" dirty="0">
              <a:solidFill>
                <a:srgbClr val="FF0000"/>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8200" y="1413163"/>
            <a:ext cx="6677804" cy="5018809"/>
          </a:xfrm>
          <a:prstGeom prst="rect">
            <a:avLst/>
          </a:prstGeom>
        </p:spPr>
      </p:pic>
      <p:sp>
        <p:nvSpPr>
          <p:cNvPr id="11" name="TextBox 10"/>
          <p:cNvSpPr txBox="1"/>
          <p:nvPr/>
        </p:nvSpPr>
        <p:spPr>
          <a:xfrm>
            <a:off x="311727" y="2161309"/>
            <a:ext cx="3667991" cy="1477328"/>
          </a:xfrm>
          <a:prstGeom prst="rect">
            <a:avLst/>
          </a:prstGeom>
          <a:noFill/>
        </p:spPr>
        <p:txBody>
          <a:bodyPr wrap="square" rtlCol="0">
            <a:spAutoFit/>
          </a:bodyPr>
          <a:lstStyle/>
          <a:p>
            <a:pPr algn="ctr"/>
            <a:r>
              <a:rPr lang="en-US" dirty="0" smtClean="0">
                <a:solidFill>
                  <a:srgbClr val="FF0000"/>
                </a:solidFill>
              </a:rPr>
              <a:t>Photographing Graffiti is </a:t>
            </a:r>
          </a:p>
          <a:p>
            <a:pPr algn="ctr"/>
            <a:r>
              <a:rPr lang="en-US" dirty="0">
                <a:solidFill>
                  <a:srgbClr val="FF0000"/>
                </a:solidFill>
              </a:rPr>
              <a:t>p</a:t>
            </a:r>
            <a:r>
              <a:rPr lang="en-US" dirty="0" smtClean="0">
                <a:solidFill>
                  <a:srgbClr val="FF0000"/>
                </a:solidFill>
              </a:rPr>
              <a:t>hotographing someone else’s art.</a:t>
            </a:r>
          </a:p>
          <a:p>
            <a:pPr algn="ctr"/>
            <a:endParaRPr lang="en-US" dirty="0">
              <a:solidFill>
                <a:srgbClr val="FF0000"/>
              </a:solidFill>
            </a:endParaRPr>
          </a:p>
          <a:p>
            <a:pPr algn="ctr"/>
            <a:r>
              <a:rPr lang="en-US" dirty="0" smtClean="0">
                <a:solidFill>
                  <a:srgbClr val="FF0000"/>
                </a:solidFill>
              </a:rPr>
              <a:t>What have you done </a:t>
            </a:r>
          </a:p>
          <a:p>
            <a:pPr algn="ctr"/>
            <a:r>
              <a:rPr lang="en-US" dirty="0" smtClean="0">
                <a:solidFill>
                  <a:srgbClr val="FF0000"/>
                </a:solidFill>
              </a:rPr>
              <a:t>to make it your own?</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8225" y="1249941"/>
            <a:ext cx="4379856" cy="4946073"/>
          </a:xfrm>
          <a:prstGeom prst="rect">
            <a:avLst/>
          </a:prstGeom>
        </p:spPr>
      </p:pic>
      <p:sp>
        <p:nvSpPr>
          <p:cNvPr id="12" name="TextBox 11"/>
          <p:cNvSpPr txBox="1"/>
          <p:nvPr/>
        </p:nvSpPr>
        <p:spPr>
          <a:xfrm>
            <a:off x="339113" y="3922567"/>
            <a:ext cx="3511685" cy="1200329"/>
          </a:xfrm>
          <a:prstGeom prst="rect">
            <a:avLst/>
          </a:prstGeom>
          <a:noFill/>
        </p:spPr>
        <p:txBody>
          <a:bodyPr wrap="square" rtlCol="0">
            <a:spAutoFit/>
          </a:bodyPr>
          <a:lstStyle/>
          <a:p>
            <a:pPr algn="ctr"/>
            <a:r>
              <a:rPr lang="en-US" dirty="0">
                <a:solidFill>
                  <a:srgbClr val="FF0000"/>
                </a:solidFill>
              </a:rPr>
              <a:t>You have added nothing – it is therefore just a picture of someone else’s art.</a:t>
            </a:r>
            <a:endParaRPr lang="en-ZA" dirty="0">
              <a:solidFill>
                <a:srgbClr val="FF0000"/>
              </a:solidFill>
            </a:endParaRPr>
          </a:p>
          <a:p>
            <a:endParaRPr lang="en-ZA" dirty="0">
              <a:solidFill>
                <a:srgbClr val="FF0000"/>
              </a:solidFill>
            </a:endParaRPr>
          </a:p>
        </p:txBody>
      </p:sp>
    </p:spTree>
    <p:extLst>
      <p:ext uri="{BB962C8B-B14F-4D97-AF65-F5344CB8AC3E}">
        <p14:creationId xmlns:p14="http://schemas.microsoft.com/office/powerpoint/2010/main" val="38875077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847" y="1620981"/>
            <a:ext cx="4536498" cy="4974028"/>
          </a:xfrm>
          <a:prstGeom prst="rect">
            <a:avLst/>
          </a:prstGeom>
        </p:spPr>
      </p:pic>
      <p:sp>
        <p:nvSpPr>
          <p:cNvPr id="7" name="Rectangle 6"/>
          <p:cNvSpPr/>
          <p:nvPr/>
        </p:nvSpPr>
        <p:spPr>
          <a:xfrm>
            <a:off x="6096000" y="4107995"/>
            <a:ext cx="5061626" cy="22928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10" name="Rectangle 9"/>
          <p:cNvSpPr/>
          <p:nvPr/>
        </p:nvSpPr>
        <p:spPr>
          <a:xfrm>
            <a:off x="282102" y="5364805"/>
            <a:ext cx="5813898" cy="14348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p:nvSpPr>
        <p:spPr>
          <a:xfrm>
            <a:off x="1331202" y="5861554"/>
            <a:ext cx="9407108" cy="738664"/>
          </a:xfrm>
          <a:prstGeom prst="rect">
            <a:avLst/>
          </a:prstGeom>
          <a:noFill/>
        </p:spPr>
        <p:txBody>
          <a:bodyPr wrap="square" rtlCol="0">
            <a:spAutoFit/>
          </a:bodyPr>
          <a:lstStyle/>
          <a:p>
            <a:r>
              <a:rPr lang="en-US" sz="2400" dirty="0">
                <a:solidFill>
                  <a:srgbClr val="FF0000"/>
                </a:solidFill>
              </a:rPr>
              <a:t>Once again – just graffiti – does the </a:t>
            </a:r>
            <a:r>
              <a:rPr lang="en-US" sz="2400" dirty="0" smtClean="0">
                <a:solidFill>
                  <a:srgbClr val="FF0000"/>
                </a:solidFill>
              </a:rPr>
              <a:t>inclusion of the sky </a:t>
            </a:r>
            <a:r>
              <a:rPr lang="en-US" sz="2400" dirty="0">
                <a:solidFill>
                  <a:srgbClr val="FF0000"/>
                </a:solidFill>
              </a:rPr>
              <a:t>make it yours?</a:t>
            </a:r>
            <a:endParaRPr lang="en-ZA" sz="2400" dirty="0">
              <a:solidFill>
                <a:srgbClr val="FF0000"/>
              </a:solidFill>
            </a:endParaRPr>
          </a:p>
          <a:p>
            <a:endParaRPr lang="en-ZA" dirty="0"/>
          </a:p>
        </p:txBody>
      </p:sp>
    </p:spTree>
    <p:extLst>
      <p:ext uri="{BB962C8B-B14F-4D97-AF65-F5344CB8AC3E}">
        <p14:creationId xmlns:p14="http://schemas.microsoft.com/office/powerpoint/2010/main" val="6029948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847" y="1620981"/>
            <a:ext cx="4536498" cy="497402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6687" y="1629417"/>
            <a:ext cx="5334551" cy="1499356"/>
          </a:xfrm>
          <a:prstGeom prst="rect">
            <a:avLst/>
          </a:prstGeom>
        </p:spPr>
      </p:pic>
      <p:sp>
        <p:nvSpPr>
          <p:cNvPr id="9" name="TextBox 8"/>
          <p:cNvSpPr txBox="1"/>
          <p:nvPr/>
        </p:nvSpPr>
        <p:spPr>
          <a:xfrm>
            <a:off x="6096000" y="3461664"/>
            <a:ext cx="5241059" cy="2862322"/>
          </a:xfrm>
          <a:prstGeom prst="rect">
            <a:avLst/>
          </a:prstGeom>
          <a:noFill/>
        </p:spPr>
        <p:txBody>
          <a:bodyPr wrap="square" rtlCol="0">
            <a:spAutoFit/>
          </a:bodyPr>
          <a:lstStyle/>
          <a:p>
            <a:pPr algn="ctr"/>
            <a:r>
              <a:rPr lang="en-US" dirty="0" smtClean="0">
                <a:solidFill>
                  <a:srgbClr val="FF0000"/>
                </a:solidFill>
              </a:rPr>
              <a:t>Does the inclusion of the road (left)</a:t>
            </a:r>
          </a:p>
          <a:p>
            <a:pPr algn="ctr"/>
            <a:r>
              <a:rPr lang="en-US" dirty="0" smtClean="0">
                <a:solidFill>
                  <a:srgbClr val="FF0000"/>
                </a:solidFill>
              </a:rPr>
              <a:t>or zooming in (above) help?</a:t>
            </a:r>
          </a:p>
          <a:p>
            <a:pPr algn="ctr"/>
            <a:endParaRPr lang="en-US" dirty="0">
              <a:solidFill>
                <a:srgbClr val="FF0000"/>
              </a:solidFill>
            </a:endParaRPr>
          </a:p>
          <a:p>
            <a:pPr algn="ctr"/>
            <a:r>
              <a:rPr lang="en-US" dirty="0" smtClean="0">
                <a:solidFill>
                  <a:srgbClr val="FF0000"/>
                </a:solidFill>
              </a:rPr>
              <a:t>It certainly does make for a more interesting</a:t>
            </a:r>
          </a:p>
          <a:p>
            <a:pPr algn="ctr"/>
            <a:r>
              <a:rPr lang="en-US" dirty="0" smtClean="0">
                <a:solidFill>
                  <a:srgbClr val="FF0000"/>
                </a:solidFill>
              </a:rPr>
              <a:t>photo  in both instances. BUT?</a:t>
            </a:r>
          </a:p>
          <a:p>
            <a:pPr algn="ctr"/>
            <a:endParaRPr lang="en-US" dirty="0">
              <a:solidFill>
                <a:srgbClr val="FF0000"/>
              </a:solidFill>
            </a:endParaRPr>
          </a:p>
          <a:p>
            <a:pPr algn="ctr"/>
            <a:r>
              <a:rPr lang="en-US" dirty="0" smtClean="0">
                <a:solidFill>
                  <a:srgbClr val="FF0000"/>
                </a:solidFill>
              </a:rPr>
              <a:t>All you have added is a different viewpoint</a:t>
            </a:r>
          </a:p>
          <a:p>
            <a:pPr algn="ctr"/>
            <a:r>
              <a:rPr lang="en-US" dirty="0">
                <a:solidFill>
                  <a:srgbClr val="FF0000"/>
                </a:solidFill>
              </a:rPr>
              <a:t>o</a:t>
            </a:r>
            <a:r>
              <a:rPr lang="en-US" dirty="0" smtClean="0">
                <a:solidFill>
                  <a:srgbClr val="FF0000"/>
                </a:solidFill>
              </a:rPr>
              <a:t>f someone else’s art.</a:t>
            </a:r>
          </a:p>
          <a:p>
            <a:pPr algn="ctr"/>
            <a:endParaRPr lang="en-US" dirty="0">
              <a:solidFill>
                <a:srgbClr val="FF0000"/>
              </a:solidFill>
            </a:endParaRPr>
          </a:p>
          <a:p>
            <a:pPr algn="ctr"/>
            <a:endParaRPr lang="en-US" dirty="0" smtClean="0">
              <a:solidFill>
                <a:srgbClr val="FF0000"/>
              </a:solidFill>
            </a:endParaRPr>
          </a:p>
        </p:txBody>
      </p:sp>
      <p:sp>
        <p:nvSpPr>
          <p:cNvPr id="7" name="Rectangle 6"/>
          <p:cNvSpPr/>
          <p:nvPr/>
        </p:nvSpPr>
        <p:spPr>
          <a:xfrm>
            <a:off x="6096000" y="4107995"/>
            <a:ext cx="5061626" cy="22928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8717286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sp>
        <p:nvSpPr>
          <p:cNvPr id="8" name="TextBox 7"/>
          <p:cNvSpPr txBox="1"/>
          <p:nvPr/>
        </p:nvSpPr>
        <p:spPr>
          <a:xfrm>
            <a:off x="6096000" y="3461664"/>
            <a:ext cx="5241059" cy="2862322"/>
          </a:xfrm>
          <a:prstGeom prst="rect">
            <a:avLst/>
          </a:prstGeom>
          <a:noFill/>
        </p:spPr>
        <p:txBody>
          <a:bodyPr wrap="square" rtlCol="0">
            <a:spAutoFit/>
          </a:bodyPr>
          <a:lstStyle/>
          <a:p>
            <a:pPr algn="ctr"/>
            <a:r>
              <a:rPr lang="en-US" dirty="0" smtClean="0">
                <a:solidFill>
                  <a:srgbClr val="FF0000"/>
                </a:solidFill>
              </a:rPr>
              <a:t>Does the inclusion of the road (left)</a:t>
            </a:r>
          </a:p>
          <a:p>
            <a:pPr algn="ctr"/>
            <a:r>
              <a:rPr lang="en-US" dirty="0" smtClean="0">
                <a:solidFill>
                  <a:srgbClr val="FF0000"/>
                </a:solidFill>
              </a:rPr>
              <a:t>or zooming in (above) help?</a:t>
            </a:r>
          </a:p>
          <a:p>
            <a:pPr algn="ctr"/>
            <a:endParaRPr lang="en-US" dirty="0">
              <a:solidFill>
                <a:srgbClr val="FF0000"/>
              </a:solidFill>
            </a:endParaRPr>
          </a:p>
          <a:p>
            <a:pPr algn="ctr"/>
            <a:r>
              <a:rPr lang="en-US" dirty="0" smtClean="0">
                <a:solidFill>
                  <a:srgbClr val="FF0000"/>
                </a:solidFill>
              </a:rPr>
              <a:t>It certainly does make for a more interesting</a:t>
            </a:r>
          </a:p>
          <a:p>
            <a:pPr algn="ctr"/>
            <a:r>
              <a:rPr lang="en-US" dirty="0" smtClean="0">
                <a:solidFill>
                  <a:srgbClr val="FF0000"/>
                </a:solidFill>
              </a:rPr>
              <a:t>photo  in both instances. BUT?</a:t>
            </a:r>
          </a:p>
          <a:p>
            <a:pPr algn="ctr"/>
            <a:endParaRPr lang="en-US" dirty="0">
              <a:solidFill>
                <a:srgbClr val="FF0000"/>
              </a:solidFill>
            </a:endParaRPr>
          </a:p>
          <a:p>
            <a:pPr algn="ctr"/>
            <a:r>
              <a:rPr lang="en-US" dirty="0" smtClean="0">
                <a:solidFill>
                  <a:srgbClr val="FF0000"/>
                </a:solidFill>
              </a:rPr>
              <a:t>All you have added is a different viewpoint</a:t>
            </a:r>
          </a:p>
          <a:p>
            <a:pPr algn="ctr"/>
            <a:r>
              <a:rPr lang="en-US" dirty="0">
                <a:solidFill>
                  <a:srgbClr val="FF0000"/>
                </a:solidFill>
              </a:rPr>
              <a:t>o</a:t>
            </a:r>
            <a:r>
              <a:rPr lang="en-US" dirty="0" smtClean="0">
                <a:solidFill>
                  <a:srgbClr val="FF0000"/>
                </a:solidFill>
              </a:rPr>
              <a:t>f someone else’s art.</a:t>
            </a:r>
          </a:p>
          <a:p>
            <a:pPr algn="ctr"/>
            <a:endParaRPr lang="en-US" dirty="0">
              <a:solidFill>
                <a:srgbClr val="FF0000"/>
              </a:solidFill>
            </a:endParaRPr>
          </a:p>
          <a:p>
            <a:pPr algn="ctr"/>
            <a:endParaRPr lang="en-US" dirty="0" smtClean="0">
              <a:solidFill>
                <a:srgbClr val="FF0000"/>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847" y="1620981"/>
            <a:ext cx="4536498" cy="497402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6687" y="1629417"/>
            <a:ext cx="5334551" cy="1499356"/>
          </a:xfrm>
          <a:prstGeom prst="rect">
            <a:avLst/>
          </a:prstGeom>
        </p:spPr>
      </p:pic>
      <p:sp>
        <p:nvSpPr>
          <p:cNvPr id="7" name="Rectangle 6"/>
          <p:cNvSpPr/>
          <p:nvPr/>
        </p:nvSpPr>
        <p:spPr>
          <a:xfrm>
            <a:off x="5926687" y="6000820"/>
            <a:ext cx="6096000" cy="646331"/>
          </a:xfrm>
          <a:prstGeom prst="rect">
            <a:avLst/>
          </a:prstGeom>
        </p:spPr>
        <p:txBody>
          <a:bodyPr>
            <a:spAutoFit/>
          </a:bodyPr>
          <a:lstStyle/>
          <a:p>
            <a:pPr>
              <a:defRPr/>
            </a:pPr>
            <a:r>
              <a:rPr lang="en-US" dirty="0">
                <a:solidFill>
                  <a:srgbClr val="FF0000"/>
                </a:solidFill>
              </a:rPr>
              <a:t>Perhaps if there were people looking out of the windows or something more to make it more interesting it would be OK.</a:t>
            </a:r>
          </a:p>
        </p:txBody>
      </p:sp>
    </p:spTree>
    <p:extLst>
      <p:ext uri="{BB962C8B-B14F-4D97-AF65-F5344CB8AC3E}">
        <p14:creationId xmlns:p14="http://schemas.microsoft.com/office/powerpoint/2010/main" val="10186078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sp>
        <p:nvSpPr>
          <p:cNvPr id="8" name="TextBox 7"/>
          <p:cNvSpPr txBox="1"/>
          <p:nvPr/>
        </p:nvSpPr>
        <p:spPr>
          <a:xfrm>
            <a:off x="6096000" y="3461664"/>
            <a:ext cx="5241059" cy="2862322"/>
          </a:xfrm>
          <a:prstGeom prst="rect">
            <a:avLst/>
          </a:prstGeom>
          <a:noFill/>
        </p:spPr>
        <p:txBody>
          <a:bodyPr wrap="square" rtlCol="0">
            <a:spAutoFit/>
          </a:bodyPr>
          <a:lstStyle/>
          <a:p>
            <a:pPr algn="ctr"/>
            <a:r>
              <a:rPr lang="en-US" dirty="0" smtClean="0">
                <a:solidFill>
                  <a:srgbClr val="FF0000"/>
                </a:solidFill>
              </a:rPr>
              <a:t>Does the inclusion of the road (left)</a:t>
            </a:r>
          </a:p>
          <a:p>
            <a:pPr algn="ctr"/>
            <a:r>
              <a:rPr lang="en-US" dirty="0" smtClean="0">
                <a:solidFill>
                  <a:srgbClr val="FF0000"/>
                </a:solidFill>
              </a:rPr>
              <a:t>or zooming in (above) help?</a:t>
            </a:r>
          </a:p>
          <a:p>
            <a:pPr algn="ctr"/>
            <a:endParaRPr lang="en-US" dirty="0">
              <a:solidFill>
                <a:srgbClr val="FF0000"/>
              </a:solidFill>
            </a:endParaRPr>
          </a:p>
          <a:p>
            <a:pPr algn="ctr"/>
            <a:r>
              <a:rPr lang="en-US" dirty="0" smtClean="0">
                <a:solidFill>
                  <a:srgbClr val="FF0000"/>
                </a:solidFill>
              </a:rPr>
              <a:t>It certainly does make for a more interesting</a:t>
            </a:r>
          </a:p>
          <a:p>
            <a:pPr algn="ctr"/>
            <a:r>
              <a:rPr lang="en-US" dirty="0" smtClean="0">
                <a:solidFill>
                  <a:srgbClr val="FF0000"/>
                </a:solidFill>
              </a:rPr>
              <a:t>photo  in both instances. BUT?</a:t>
            </a:r>
          </a:p>
          <a:p>
            <a:pPr algn="ctr"/>
            <a:endParaRPr lang="en-US" dirty="0">
              <a:solidFill>
                <a:srgbClr val="FF0000"/>
              </a:solidFill>
            </a:endParaRPr>
          </a:p>
          <a:p>
            <a:pPr algn="ctr"/>
            <a:r>
              <a:rPr lang="en-US" dirty="0" smtClean="0">
                <a:solidFill>
                  <a:srgbClr val="FF0000"/>
                </a:solidFill>
              </a:rPr>
              <a:t>All you have added is a different viewpoint</a:t>
            </a:r>
          </a:p>
          <a:p>
            <a:pPr algn="ctr"/>
            <a:r>
              <a:rPr lang="en-US" dirty="0">
                <a:solidFill>
                  <a:srgbClr val="FF0000"/>
                </a:solidFill>
              </a:rPr>
              <a:t>o</a:t>
            </a:r>
            <a:r>
              <a:rPr lang="en-US" dirty="0" smtClean="0">
                <a:solidFill>
                  <a:srgbClr val="FF0000"/>
                </a:solidFill>
              </a:rPr>
              <a:t>f someone else’s art.</a:t>
            </a:r>
          </a:p>
          <a:p>
            <a:pPr algn="ctr"/>
            <a:endParaRPr lang="en-US" dirty="0">
              <a:solidFill>
                <a:srgbClr val="FF0000"/>
              </a:solidFill>
            </a:endParaRPr>
          </a:p>
          <a:p>
            <a:pPr algn="ctr"/>
            <a:endParaRPr lang="en-US" dirty="0" smtClean="0">
              <a:solidFill>
                <a:srgbClr val="FF0000"/>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6687" y="1629417"/>
            <a:ext cx="5334551" cy="1499356"/>
          </a:xfrm>
          <a:prstGeom prst="rect">
            <a:avLst/>
          </a:prstGeom>
        </p:spPr>
      </p:pic>
      <p:sp>
        <p:nvSpPr>
          <p:cNvPr id="9" name="TextBox 8"/>
          <p:cNvSpPr txBox="1"/>
          <p:nvPr/>
        </p:nvSpPr>
        <p:spPr>
          <a:xfrm>
            <a:off x="5926687" y="5854872"/>
            <a:ext cx="5931330" cy="1200329"/>
          </a:xfrm>
          <a:prstGeom prst="rect">
            <a:avLst/>
          </a:prstGeom>
          <a:noFill/>
        </p:spPr>
        <p:txBody>
          <a:bodyPr wrap="square" rtlCol="0">
            <a:spAutoFit/>
          </a:bodyPr>
          <a:lstStyle/>
          <a:p>
            <a:pPr algn="ctr"/>
            <a:r>
              <a:rPr lang="en-US" dirty="0" smtClean="0">
                <a:solidFill>
                  <a:srgbClr val="FF0000"/>
                </a:solidFill>
              </a:rPr>
              <a:t>Here is a bit more of a grey area – the emphasis on the windows – is it enough to make an interesting image and more that a picture of someone else’s art?</a:t>
            </a:r>
          </a:p>
          <a:p>
            <a:pPr algn="ctr"/>
            <a:endParaRPr lang="en-US" dirty="0">
              <a:solidFill>
                <a:srgbClr val="FF0000"/>
              </a:solidFill>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174" y="1629417"/>
            <a:ext cx="3759721" cy="4974028"/>
          </a:xfrm>
          <a:prstGeom prst="rect">
            <a:avLst/>
          </a:prstGeom>
        </p:spPr>
      </p:pic>
    </p:spTree>
    <p:extLst>
      <p:ext uri="{BB962C8B-B14F-4D97-AF65-F5344CB8AC3E}">
        <p14:creationId xmlns:p14="http://schemas.microsoft.com/office/powerpoint/2010/main" val="174611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6687" y="1629417"/>
            <a:ext cx="5334551" cy="1499356"/>
          </a:xfrm>
          <a:prstGeom prst="rect">
            <a:avLst/>
          </a:prstGeom>
        </p:spPr>
      </p:pic>
      <p:sp>
        <p:nvSpPr>
          <p:cNvPr id="9" name="TextBox 8"/>
          <p:cNvSpPr txBox="1"/>
          <p:nvPr/>
        </p:nvSpPr>
        <p:spPr>
          <a:xfrm>
            <a:off x="5628297" y="4116431"/>
            <a:ext cx="5931330" cy="1200329"/>
          </a:xfrm>
          <a:prstGeom prst="rect">
            <a:avLst/>
          </a:prstGeom>
          <a:noFill/>
        </p:spPr>
        <p:txBody>
          <a:bodyPr wrap="square" rtlCol="0">
            <a:spAutoFit/>
          </a:bodyPr>
          <a:lstStyle/>
          <a:p>
            <a:pPr algn="ctr"/>
            <a:r>
              <a:rPr lang="en-US" dirty="0" smtClean="0">
                <a:solidFill>
                  <a:srgbClr val="FF0000"/>
                </a:solidFill>
              </a:rPr>
              <a:t>While I wouldn’t be happy using either as my own competition pictures I would be happy to use them </a:t>
            </a:r>
          </a:p>
          <a:p>
            <a:pPr algn="ctr"/>
            <a:r>
              <a:rPr lang="en-US" dirty="0" smtClean="0">
                <a:solidFill>
                  <a:srgbClr val="FF0000"/>
                </a:solidFill>
              </a:rPr>
              <a:t>in an AV about </a:t>
            </a:r>
            <a:r>
              <a:rPr lang="en-US" dirty="0" err="1" smtClean="0">
                <a:solidFill>
                  <a:srgbClr val="FF0000"/>
                </a:solidFill>
              </a:rPr>
              <a:t>Grafitti</a:t>
            </a:r>
            <a:r>
              <a:rPr lang="en-US" dirty="0" smtClean="0">
                <a:solidFill>
                  <a:srgbClr val="FF0000"/>
                </a:solidFill>
              </a:rPr>
              <a:t>.</a:t>
            </a:r>
          </a:p>
          <a:p>
            <a:pPr algn="ctr"/>
            <a:endParaRPr lang="en-US" dirty="0">
              <a:solidFill>
                <a:srgbClr val="FF0000"/>
              </a:solidFill>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174" y="1629417"/>
            <a:ext cx="3759721" cy="4974028"/>
          </a:xfrm>
          <a:prstGeom prst="rect">
            <a:avLst/>
          </a:prstGeom>
        </p:spPr>
      </p:pic>
    </p:spTree>
    <p:extLst>
      <p:ext uri="{BB962C8B-B14F-4D97-AF65-F5344CB8AC3E}">
        <p14:creationId xmlns:p14="http://schemas.microsoft.com/office/powerpoint/2010/main" val="35128393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174" y="1629417"/>
            <a:ext cx="3759721" cy="4974028"/>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8336" y="2003898"/>
            <a:ext cx="4362450" cy="4114800"/>
          </a:xfrm>
          <a:prstGeom prst="rect">
            <a:avLst/>
          </a:prstGeom>
        </p:spPr>
      </p:pic>
      <p:sp>
        <p:nvSpPr>
          <p:cNvPr id="5" name="TextBox 4"/>
          <p:cNvSpPr txBox="1"/>
          <p:nvPr/>
        </p:nvSpPr>
        <p:spPr>
          <a:xfrm>
            <a:off x="5768502" y="408562"/>
            <a:ext cx="5700409" cy="1200329"/>
          </a:xfrm>
          <a:prstGeom prst="rect">
            <a:avLst/>
          </a:prstGeom>
          <a:noFill/>
        </p:spPr>
        <p:txBody>
          <a:bodyPr wrap="square" rtlCol="0">
            <a:spAutoFit/>
          </a:bodyPr>
          <a:lstStyle/>
          <a:p>
            <a:pPr algn="ctr"/>
            <a:r>
              <a:rPr lang="en-US" dirty="0">
                <a:solidFill>
                  <a:schemeClr val="accent6">
                    <a:lumMod val="60000"/>
                    <a:lumOff val="40000"/>
                  </a:schemeClr>
                </a:solidFill>
              </a:rPr>
              <a:t>The photograph of the window </a:t>
            </a:r>
            <a:r>
              <a:rPr lang="en-US" dirty="0" smtClean="0">
                <a:solidFill>
                  <a:schemeClr val="accent6">
                    <a:lumMod val="60000"/>
                    <a:lumOff val="40000"/>
                  </a:schemeClr>
                </a:solidFill>
              </a:rPr>
              <a:t>below is </a:t>
            </a:r>
            <a:r>
              <a:rPr lang="en-US" dirty="0">
                <a:solidFill>
                  <a:schemeClr val="accent6">
                    <a:lumMod val="60000"/>
                    <a:lumOff val="40000"/>
                  </a:schemeClr>
                </a:solidFill>
              </a:rPr>
              <a:t>of a scene, </a:t>
            </a:r>
            <a:endParaRPr lang="en-US" dirty="0" smtClean="0">
              <a:solidFill>
                <a:schemeClr val="accent6">
                  <a:lumMod val="60000"/>
                  <a:lumOff val="40000"/>
                </a:schemeClr>
              </a:solidFill>
            </a:endParaRPr>
          </a:p>
          <a:p>
            <a:pPr algn="ctr"/>
            <a:r>
              <a:rPr lang="en-US" dirty="0" smtClean="0">
                <a:solidFill>
                  <a:schemeClr val="accent6">
                    <a:lumMod val="60000"/>
                    <a:lumOff val="40000"/>
                  </a:schemeClr>
                </a:solidFill>
              </a:rPr>
              <a:t>and </a:t>
            </a:r>
            <a:r>
              <a:rPr lang="en-US" dirty="0">
                <a:solidFill>
                  <a:schemeClr val="accent6">
                    <a:lumMod val="60000"/>
                    <a:lumOff val="40000"/>
                  </a:schemeClr>
                </a:solidFill>
              </a:rPr>
              <a:t>as lovely as it looks it was not created as someone’s art, so it is OK.</a:t>
            </a:r>
          </a:p>
          <a:p>
            <a:endParaRPr lang="en-ZA" dirty="0"/>
          </a:p>
        </p:txBody>
      </p:sp>
    </p:spTree>
    <p:extLst>
      <p:ext uri="{BB962C8B-B14F-4D97-AF65-F5344CB8AC3E}">
        <p14:creationId xmlns:p14="http://schemas.microsoft.com/office/powerpoint/2010/main" val="14661676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95" y="-37407"/>
            <a:ext cx="12258502" cy="68954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057" y="1659890"/>
            <a:ext cx="4614794" cy="4974029"/>
          </a:xfrm>
          <a:prstGeom prst="rect">
            <a:avLst/>
          </a:prstGeom>
        </p:spPr>
      </p:pic>
      <p:sp>
        <p:nvSpPr>
          <p:cNvPr id="6" name="TextBox 5"/>
          <p:cNvSpPr txBox="1"/>
          <p:nvPr/>
        </p:nvSpPr>
        <p:spPr>
          <a:xfrm>
            <a:off x="5749047" y="2947481"/>
            <a:ext cx="5894962" cy="1200329"/>
          </a:xfrm>
          <a:prstGeom prst="rect">
            <a:avLst/>
          </a:prstGeom>
          <a:noFill/>
        </p:spPr>
        <p:txBody>
          <a:bodyPr wrap="square" rtlCol="0">
            <a:spAutoFit/>
          </a:bodyPr>
          <a:lstStyle/>
          <a:p>
            <a:pPr algn="ctr"/>
            <a:r>
              <a:rPr lang="en-US" dirty="0">
                <a:solidFill>
                  <a:schemeClr val="accent6">
                    <a:lumMod val="60000"/>
                    <a:lumOff val="40000"/>
                  </a:schemeClr>
                </a:solidFill>
              </a:rPr>
              <a:t>The inclusion of the guy running turns the graffiti into a backdrop – but still a very important part of the picture</a:t>
            </a:r>
            <a:r>
              <a:rPr lang="en-US" dirty="0" smtClean="0">
                <a:solidFill>
                  <a:schemeClr val="accent6">
                    <a:lumMod val="60000"/>
                    <a:lumOff val="40000"/>
                  </a:schemeClr>
                </a:solidFill>
              </a:rPr>
              <a:t>.</a:t>
            </a:r>
          </a:p>
          <a:p>
            <a:pPr algn="ctr"/>
            <a:r>
              <a:rPr lang="en-US" dirty="0" smtClean="0">
                <a:solidFill>
                  <a:schemeClr val="accent6">
                    <a:lumMod val="60000"/>
                    <a:lumOff val="40000"/>
                  </a:schemeClr>
                </a:solidFill>
              </a:rPr>
              <a:t>This is OK.</a:t>
            </a:r>
            <a:endParaRPr lang="en-US" dirty="0">
              <a:solidFill>
                <a:schemeClr val="accent6">
                  <a:lumMod val="60000"/>
                  <a:lumOff val="40000"/>
                </a:schemeClr>
              </a:solidFill>
            </a:endParaRPr>
          </a:p>
          <a:p>
            <a:endParaRPr lang="en-ZA" dirty="0"/>
          </a:p>
        </p:txBody>
      </p:sp>
    </p:spTree>
    <p:extLst>
      <p:ext uri="{BB962C8B-B14F-4D97-AF65-F5344CB8AC3E}">
        <p14:creationId xmlns:p14="http://schemas.microsoft.com/office/powerpoint/2010/main" val="7938323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5" name="TextBox 4"/>
          <p:cNvSpPr txBox="1"/>
          <p:nvPr/>
        </p:nvSpPr>
        <p:spPr>
          <a:xfrm>
            <a:off x="3353493" y="1427511"/>
            <a:ext cx="4941916"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smtClean="0">
                <a:ln>
                  <a:noFill/>
                </a:ln>
                <a:solidFill>
                  <a:srgbClr val="859E52"/>
                </a:solidFill>
                <a:effectLst/>
                <a:uLnTx/>
                <a:uFillTx/>
                <a:latin typeface="Calibri" panose="020F0502020204030204"/>
                <a:ea typeface="+mn-ea"/>
                <a:cs typeface="+mn-cs"/>
              </a:rPr>
              <a:t>DQ’s</a:t>
            </a:r>
            <a:endParaRPr kumimoji="0" lang="en-ZA" sz="18000" b="0" i="0" u="none" strike="noStrike" kern="1200" cap="none" spc="0" normalizeH="0" baseline="0" noProof="0" dirty="0">
              <a:ln>
                <a:noFill/>
              </a:ln>
              <a:solidFill>
                <a:srgbClr val="859E52"/>
              </a:solidFill>
              <a:effectLst/>
              <a:uLnTx/>
              <a:uFillTx/>
              <a:latin typeface="Calibri" panose="020F0502020204030204"/>
              <a:ea typeface="+mn-ea"/>
              <a:cs typeface="+mn-cs"/>
            </a:endParaRPr>
          </a:p>
        </p:txBody>
      </p:sp>
      <p:sp>
        <p:nvSpPr>
          <p:cNvPr id="6" name="TextBox 5"/>
          <p:cNvSpPr txBox="1"/>
          <p:nvPr/>
        </p:nvSpPr>
        <p:spPr>
          <a:xfrm>
            <a:off x="2890059" y="5106970"/>
            <a:ext cx="586878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white"/>
                </a:solidFill>
                <a:effectLst/>
                <a:uLnTx/>
                <a:uFillTx/>
                <a:latin typeface="Calibri" panose="020F0502020204030204"/>
                <a:ea typeface="+mn-ea"/>
                <a:cs typeface="+mn-cs"/>
              </a:rPr>
              <a:t>Jill Sneesby Hon MPSSA</a:t>
            </a:r>
            <a:endParaRPr kumimoji="0" lang="en-ZA"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6778" y="1822463"/>
            <a:ext cx="8945653" cy="503553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6777" y="1819949"/>
            <a:ext cx="8945653" cy="5032876"/>
          </a:xfrm>
          <a:prstGeom prst="rect">
            <a:avLst/>
          </a:prstGeom>
        </p:spPr>
      </p:pic>
      <p:sp>
        <p:nvSpPr>
          <p:cNvPr id="9" name="Rectangle 8"/>
          <p:cNvSpPr/>
          <p:nvPr/>
        </p:nvSpPr>
        <p:spPr>
          <a:xfrm>
            <a:off x="774441" y="4497355"/>
            <a:ext cx="9703837" cy="23606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TextBox 10"/>
          <p:cNvSpPr txBox="1"/>
          <p:nvPr/>
        </p:nvSpPr>
        <p:spPr>
          <a:xfrm>
            <a:off x="1175258" y="4800514"/>
            <a:ext cx="9032033" cy="1754326"/>
          </a:xfrm>
          <a:prstGeom prst="rect">
            <a:avLst/>
          </a:prstGeom>
          <a:noFill/>
        </p:spPr>
        <p:txBody>
          <a:bodyPr wrap="square" rtlCol="0">
            <a:spAutoFit/>
          </a:bodyPr>
          <a:lstStyle/>
          <a:p>
            <a:r>
              <a:rPr lang="en-US" dirty="0">
                <a:solidFill>
                  <a:srgbClr val="FF0000"/>
                </a:solidFill>
              </a:rPr>
              <a:t>PICTURES CREATED BY ARTIFICIAL INTELLIGENCE ARE NOT ALLOWED IN THIS COMPETITION!. </a:t>
            </a:r>
            <a:endParaRPr lang="en-US" dirty="0" smtClean="0">
              <a:solidFill>
                <a:srgbClr val="FF0000"/>
              </a:solidFill>
            </a:endParaRPr>
          </a:p>
          <a:p>
            <a:endParaRPr lang="en-US" dirty="0">
              <a:solidFill>
                <a:srgbClr val="FF0000"/>
              </a:solidFill>
            </a:endParaRPr>
          </a:p>
          <a:p>
            <a:r>
              <a:rPr lang="en-US" dirty="0" smtClean="0">
                <a:solidFill>
                  <a:srgbClr val="FF0000"/>
                </a:solidFill>
              </a:rPr>
              <a:t>All </a:t>
            </a:r>
            <a:r>
              <a:rPr lang="en-US" dirty="0">
                <a:solidFill>
                  <a:srgbClr val="FF0000"/>
                </a:solidFill>
              </a:rPr>
              <a:t>parts of the image have to be photographed by the author who is holding the copyright of all works submitted. </a:t>
            </a:r>
            <a:r>
              <a:rPr lang="en-US" dirty="0" smtClean="0">
                <a:solidFill>
                  <a:srgbClr val="FF0000"/>
                </a:solidFill>
              </a:rPr>
              <a:t> </a:t>
            </a:r>
          </a:p>
          <a:p>
            <a:endParaRPr lang="en-US" dirty="0">
              <a:solidFill>
                <a:srgbClr val="FF0000"/>
              </a:solidFill>
            </a:endParaRPr>
          </a:p>
          <a:p>
            <a:r>
              <a:rPr lang="en-US" dirty="0" smtClean="0">
                <a:solidFill>
                  <a:srgbClr val="FF0000"/>
                </a:solidFill>
              </a:rPr>
              <a:t>Offenders </a:t>
            </a:r>
            <a:r>
              <a:rPr lang="en-US" dirty="0">
                <a:solidFill>
                  <a:srgbClr val="FF0000"/>
                </a:solidFill>
              </a:rPr>
              <a:t>will be sanctioned for life! (INFO 260/2023) </a:t>
            </a:r>
            <a:endParaRPr lang="en-ZA" dirty="0">
              <a:solidFill>
                <a:srgbClr val="FF0000"/>
              </a:solidFill>
            </a:endParaRPr>
          </a:p>
        </p:txBody>
      </p:sp>
    </p:spTree>
    <p:extLst>
      <p:ext uri="{BB962C8B-B14F-4D97-AF65-F5344CB8AC3E}">
        <p14:creationId xmlns:p14="http://schemas.microsoft.com/office/powerpoint/2010/main" val="18619135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46" y="-37407"/>
            <a:ext cx="12258502" cy="6895407"/>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87016" y="1479903"/>
            <a:ext cx="7471383" cy="5280820"/>
          </a:xfrm>
          <a:prstGeom prst="rect">
            <a:avLst/>
          </a:prstGeom>
        </p:spPr>
      </p:pic>
      <p:sp>
        <p:nvSpPr>
          <p:cNvPr id="10" name="Rectangle 9"/>
          <p:cNvSpPr/>
          <p:nvPr/>
        </p:nvSpPr>
        <p:spPr>
          <a:xfrm>
            <a:off x="2830748" y="1729783"/>
            <a:ext cx="7227651" cy="369332"/>
          </a:xfrm>
          <a:prstGeom prst="rect">
            <a:avLst/>
          </a:prstGeom>
        </p:spPr>
        <p:txBody>
          <a:bodyPr wrap="square">
            <a:spAutoFit/>
          </a:bodyPr>
          <a:lstStyle/>
          <a:p>
            <a:r>
              <a:rPr lang="en-US" dirty="0"/>
              <a:t>All </a:t>
            </a:r>
            <a:r>
              <a:rPr lang="en-US" dirty="0" smtClean="0"/>
              <a:t>parts/elements </a:t>
            </a:r>
            <a:r>
              <a:rPr lang="en-US" dirty="0"/>
              <a:t>of the image have to be photographed by the </a:t>
            </a:r>
            <a:r>
              <a:rPr lang="en-US" dirty="0" smtClean="0"/>
              <a:t>author.</a:t>
            </a:r>
            <a:endParaRPr lang="en-US" dirty="0"/>
          </a:p>
        </p:txBody>
      </p:sp>
    </p:spTree>
    <p:extLst>
      <p:ext uri="{BB962C8B-B14F-4D97-AF65-F5344CB8AC3E}">
        <p14:creationId xmlns:p14="http://schemas.microsoft.com/office/powerpoint/2010/main" val="20779266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9617" y="1643487"/>
            <a:ext cx="9124544" cy="509182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2458" y="2125430"/>
            <a:ext cx="4379856" cy="4946073"/>
          </a:xfrm>
          <a:prstGeom prst="rect">
            <a:avLst/>
          </a:prstGeom>
        </p:spPr>
      </p:pic>
      <p:sp>
        <p:nvSpPr>
          <p:cNvPr id="8" name="TextBox 7"/>
          <p:cNvSpPr txBox="1"/>
          <p:nvPr/>
        </p:nvSpPr>
        <p:spPr>
          <a:xfrm>
            <a:off x="6361889" y="282102"/>
            <a:ext cx="4464996" cy="1477328"/>
          </a:xfrm>
          <a:prstGeom prst="rect">
            <a:avLst/>
          </a:prstGeom>
          <a:noFill/>
        </p:spPr>
        <p:txBody>
          <a:bodyPr wrap="square" rtlCol="0">
            <a:spAutoFit/>
          </a:bodyPr>
          <a:lstStyle/>
          <a:p>
            <a:pPr algn="ctr"/>
            <a:r>
              <a:rPr lang="en-US" dirty="0">
                <a:solidFill>
                  <a:srgbClr val="FF0000"/>
                </a:solidFill>
              </a:rPr>
              <a:t>You cannot download brushes and use them to create your images – </a:t>
            </a:r>
            <a:endParaRPr lang="en-US" dirty="0" smtClean="0">
              <a:solidFill>
                <a:srgbClr val="FF0000"/>
              </a:solidFill>
            </a:endParaRPr>
          </a:p>
          <a:p>
            <a:pPr algn="ctr"/>
            <a:r>
              <a:rPr lang="en-US" dirty="0" smtClean="0">
                <a:solidFill>
                  <a:schemeClr val="accent6">
                    <a:lumMod val="60000"/>
                    <a:lumOff val="40000"/>
                  </a:schemeClr>
                </a:solidFill>
              </a:rPr>
              <a:t>you </a:t>
            </a:r>
            <a:r>
              <a:rPr lang="en-US" dirty="0">
                <a:solidFill>
                  <a:schemeClr val="accent6">
                    <a:lumMod val="60000"/>
                    <a:lumOff val="40000"/>
                  </a:schemeClr>
                </a:solidFill>
              </a:rPr>
              <a:t>can make your own brushes and use them.</a:t>
            </a:r>
            <a:endParaRPr lang="en-ZA" dirty="0">
              <a:solidFill>
                <a:schemeClr val="accent6">
                  <a:lumMod val="60000"/>
                  <a:lumOff val="40000"/>
                </a:schemeClr>
              </a:solidFill>
            </a:endParaRPr>
          </a:p>
          <a:p>
            <a:endParaRPr lang="en-ZA" dirty="0"/>
          </a:p>
        </p:txBody>
      </p:sp>
    </p:spTree>
    <p:extLst>
      <p:ext uri="{BB962C8B-B14F-4D97-AF65-F5344CB8AC3E}">
        <p14:creationId xmlns:p14="http://schemas.microsoft.com/office/powerpoint/2010/main" val="22403253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9617" y="1643487"/>
            <a:ext cx="9124544" cy="509182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47893" y="1670426"/>
            <a:ext cx="9027991" cy="5037941"/>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2458" y="2125430"/>
            <a:ext cx="4379856" cy="4946073"/>
          </a:xfrm>
          <a:prstGeom prst="rect">
            <a:avLst/>
          </a:prstGeom>
        </p:spPr>
      </p:pic>
      <p:sp>
        <p:nvSpPr>
          <p:cNvPr id="8" name="TextBox 7"/>
          <p:cNvSpPr txBox="1"/>
          <p:nvPr/>
        </p:nvSpPr>
        <p:spPr>
          <a:xfrm>
            <a:off x="6361889" y="282102"/>
            <a:ext cx="4464996" cy="1477328"/>
          </a:xfrm>
          <a:prstGeom prst="rect">
            <a:avLst/>
          </a:prstGeom>
          <a:noFill/>
        </p:spPr>
        <p:txBody>
          <a:bodyPr wrap="square" rtlCol="0">
            <a:spAutoFit/>
          </a:bodyPr>
          <a:lstStyle/>
          <a:p>
            <a:pPr algn="ctr"/>
            <a:r>
              <a:rPr lang="en-US" dirty="0">
                <a:solidFill>
                  <a:srgbClr val="FF0000"/>
                </a:solidFill>
              </a:rPr>
              <a:t>You cannot download brushes and use them to create your images – </a:t>
            </a:r>
            <a:endParaRPr lang="en-US" dirty="0" smtClean="0">
              <a:solidFill>
                <a:srgbClr val="FF0000"/>
              </a:solidFill>
            </a:endParaRPr>
          </a:p>
          <a:p>
            <a:pPr algn="ctr"/>
            <a:r>
              <a:rPr lang="en-US" dirty="0" smtClean="0">
                <a:solidFill>
                  <a:schemeClr val="accent6">
                    <a:lumMod val="60000"/>
                    <a:lumOff val="40000"/>
                  </a:schemeClr>
                </a:solidFill>
              </a:rPr>
              <a:t>you </a:t>
            </a:r>
            <a:r>
              <a:rPr lang="en-US" dirty="0">
                <a:solidFill>
                  <a:schemeClr val="accent6">
                    <a:lumMod val="60000"/>
                    <a:lumOff val="40000"/>
                  </a:schemeClr>
                </a:solidFill>
              </a:rPr>
              <a:t>can make your own brushes and use them.</a:t>
            </a:r>
            <a:endParaRPr lang="en-ZA" dirty="0">
              <a:solidFill>
                <a:schemeClr val="accent6">
                  <a:lumMod val="60000"/>
                  <a:lumOff val="40000"/>
                </a:schemeClr>
              </a:solidFill>
            </a:endParaRPr>
          </a:p>
          <a:p>
            <a:endParaRPr lang="en-ZA" dirty="0"/>
          </a:p>
        </p:txBody>
      </p:sp>
    </p:spTree>
    <p:extLst>
      <p:ext uri="{BB962C8B-B14F-4D97-AF65-F5344CB8AC3E}">
        <p14:creationId xmlns:p14="http://schemas.microsoft.com/office/powerpoint/2010/main" val="1984716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0749" y="1510218"/>
            <a:ext cx="6961762" cy="5221322"/>
          </a:xfrm>
          <a:prstGeom prst="rect">
            <a:avLst/>
          </a:prstGeom>
        </p:spPr>
      </p:pic>
      <p:sp>
        <p:nvSpPr>
          <p:cNvPr id="5" name="TextBox 4"/>
          <p:cNvSpPr txBox="1"/>
          <p:nvPr/>
        </p:nvSpPr>
        <p:spPr>
          <a:xfrm>
            <a:off x="7324928" y="749030"/>
            <a:ext cx="4173166" cy="369332"/>
          </a:xfrm>
          <a:prstGeom prst="rect">
            <a:avLst/>
          </a:prstGeom>
          <a:noFill/>
        </p:spPr>
        <p:txBody>
          <a:bodyPr wrap="square" rtlCol="0">
            <a:spAutoFit/>
          </a:bodyPr>
          <a:lstStyle/>
          <a:p>
            <a:r>
              <a:rPr lang="en-US" dirty="0" smtClean="0">
                <a:solidFill>
                  <a:schemeClr val="bg1"/>
                </a:solidFill>
              </a:rPr>
              <a:t>The Birds have been created by the author.</a:t>
            </a:r>
            <a:endParaRPr lang="en-ZA" dirty="0">
              <a:solidFill>
                <a:schemeClr val="bg1"/>
              </a:solidFill>
            </a:endParaRPr>
          </a:p>
        </p:txBody>
      </p:sp>
    </p:spTree>
    <p:extLst>
      <p:ext uri="{BB962C8B-B14F-4D97-AF65-F5344CB8AC3E}">
        <p14:creationId xmlns:p14="http://schemas.microsoft.com/office/powerpoint/2010/main" val="7140289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261" y="2057571"/>
            <a:ext cx="5347527" cy="3565018"/>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6249" y="395633"/>
            <a:ext cx="4314825" cy="6029325"/>
          </a:xfrm>
          <a:prstGeom prst="rect">
            <a:avLst/>
          </a:prstGeom>
        </p:spPr>
      </p:pic>
      <p:sp>
        <p:nvSpPr>
          <p:cNvPr id="5" name="TextBox 4"/>
          <p:cNvSpPr txBox="1"/>
          <p:nvPr/>
        </p:nvSpPr>
        <p:spPr>
          <a:xfrm>
            <a:off x="501261" y="5914417"/>
            <a:ext cx="5500705" cy="923330"/>
          </a:xfrm>
          <a:prstGeom prst="rect">
            <a:avLst/>
          </a:prstGeom>
          <a:noFill/>
        </p:spPr>
        <p:txBody>
          <a:bodyPr wrap="square" rtlCol="0">
            <a:spAutoFit/>
          </a:bodyPr>
          <a:lstStyle/>
          <a:p>
            <a:pPr algn="ctr"/>
            <a:r>
              <a:rPr lang="en-US" dirty="0">
                <a:solidFill>
                  <a:schemeClr val="bg1"/>
                </a:solidFill>
              </a:rPr>
              <a:t>You can photograph a live, or even an artificial butterfly and use your artistic skills to create the elements.</a:t>
            </a:r>
            <a:endParaRPr lang="en-ZA" dirty="0">
              <a:solidFill>
                <a:schemeClr val="bg1"/>
              </a:solidFill>
            </a:endParaRPr>
          </a:p>
          <a:p>
            <a:endParaRPr lang="en-ZA" dirty="0"/>
          </a:p>
        </p:txBody>
      </p:sp>
    </p:spTree>
    <p:extLst>
      <p:ext uri="{BB962C8B-B14F-4D97-AF65-F5344CB8AC3E}">
        <p14:creationId xmlns:p14="http://schemas.microsoft.com/office/powerpoint/2010/main" val="2072418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5739" y="1569071"/>
            <a:ext cx="3570311" cy="5047036"/>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6169" y="1569071"/>
            <a:ext cx="4205863" cy="5047035"/>
          </a:xfrm>
          <a:prstGeom prst="rect">
            <a:avLst/>
          </a:prstGeom>
        </p:spPr>
      </p:pic>
      <p:sp>
        <p:nvSpPr>
          <p:cNvPr id="5" name="TextBox 4"/>
          <p:cNvSpPr txBox="1"/>
          <p:nvPr/>
        </p:nvSpPr>
        <p:spPr>
          <a:xfrm>
            <a:off x="175097" y="1906620"/>
            <a:ext cx="1731523" cy="1200329"/>
          </a:xfrm>
          <a:prstGeom prst="rect">
            <a:avLst/>
          </a:prstGeom>
          <a:noFill/>
        </p:spPr>
        <p:txBody>
          <a:bodyPr wrap="square" rtlCol="0">
            <a:spAutoFit/>
          </a:bodyPr>
          <a:lstStyle/>
          <a:p>
            <a:pPr algn="ctr"/>
            <a:r>
              <a:rPr lang="en-US" dirty="0" smtClean="0">
                <a:solidFill>
                  <a:srgbClr val="FF0000"/>
                </a:solidFill>
              </a:rPr>
              <a:t>You cannot download the dragon and insert it.</a:t>
            </a:r>
          </a:p>
        </p:txBody>
      </p:sp>
    </p:spTree>
    <p:extLst>
      <p:ext uri="{BB962C8B-B14F-4D97-AF65-F5344CB8AC3E}">
        <p14:creationId xmlns:p14="http://schemas.microsoft.com/office/powerpoint/2010/main" val="40442834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5739" y="1569071"/>
            <a:ext cx="3570311" cy="5047036"/>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2771" y="1965960"/>
            <a:ext cx="4937760" cy="3291840"/>
          </a:xfrm>
          <a:prstGeom prst="rect">
            <a:avLst/>
          </a:prstGeom>
        </p:spPr>
      </p:pic>
      <p:sp>
        <p:nvSpPr>
          <p:cNvPr id="7" name="TextBox 6"/>
          <p:cNvSpPr txBox="1"/>
          <p:nvPr/>
        </p:nvSpPr>
        <p:spPr>
          <a:xfrm>
            <a:off x="175097" y="1906620"/>
            <a:ext cx="1731523" cy="2862322"/>
          </a:xfrm>
          <a:prstGeom prst="rect">
            <a:avLst/>
          </a:prstGeom>
          <a:noFill/>
        </p:spPr>
        <p:txBody>
          <a:bodyPr wrap="square" rtlCol="0">
            <a:spAutoFit/>
          </a:bodyPr>
          <a:lstStyle/>
          <a:p>
            <a:pPr algn="ctr"/>
            <a:r>
              <a:rPr lang="en-US" dirty="0" smtClean="0">
                <a:solidFill>
                  <a:srgbClr val="FF0000"/>
                </a:solidFill>
              </a:rPr>
              <a:t>You cannot download the dragon and insert it.</a:t>
            </a:r>
          </a:p>
          <a:p>
            <a:pPr algn="ctr"/>
            <a:endParaRPr lang="en-US" dirty="0">
              <a:solidFill>
                <a:srgbClr val="FF0000"/>
              </a:solidFill>
            </a:endParaRPr>
          </a:p>
          <a:p>
            <a:pPr algn="ctr"/>
            <a:r>
              <a:rPr lang="en-US" dirty="0" smtClean="0">
                <a:solidFill>
                  <a:schemeClr val="bg1"/>
                </a:solidFill>
              </a:rPr>
              <a:t>But you can photograph it off, for instance, a jersey and then insert it.</a:t>
            </a:r>
          </a:p>
        </p:txBody>
      </p:sp>
    </p:spTree>
    <p:extLst>
      <p:ext uri="{BB962C8B-B14F-4D97-AF65-F5344CB8AC3E}">
        <p14:creationId xmlns:p14="http://schemas.microsoft.com/office/powerpoint/2010/main" val="34343853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7651" y="1420238"/>
            <a:ext cx="7250349" cy="543776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7650" y="1420238"/>
            <a:ext cx="7250349" cy="5437762"/>
          </a:xfrm>
          <a:prstGeom prst="rect">
            <a:avLst/>
          </a:prstGeom>
        </p:spPr>
      </p:pic>
      <p:sp>
        <p:nvSpPr>
          <p:cNvPr id="7" name="TextBox 6"/>
          <p:cNvSpPr txBox="1"/>
          <p:nvPr/>
        </p:nvSpPr>
        <p:spPr>
          <a:xfrm>
            <a:off x="340468" y="1828800"/>
            <a:ext cx="2626468" cy="1477328"/>
          </a:xfrm>
          <a:prstGeom prst="rect">
            <a:avLst/>
          </a:prstGeom>
          <a:noFill/>
        </p:spPr>
        <p:txBody>
          <a:bodyPr wrap="square" rtlCol="0">
            <a:spAutoFit/>
          </a:bodyPr>
          <a:lstStyle/>
          <a:p>
            <a:pPr algn="ctr"/>
            <a:r>
              <a:rPr lang="en-US" dirty="0">
                <a:solidFill>
                  <a:schemeClr val="bg1"/>
                </a:solidFill>
              </a:rPr>
              <a:t>You need to have photographed all the elements in your composite.</a:t>
            </a:r>
            <a:endParaRPr lang="en-ZA" dirty="0">
              <a:solidFill>
                <a:schemeClr val="bg1"/>
              </a:solidFill>
            </a:endParaRPr>
          </a:p>
          <a:p>
            <a:endParaRPr lang="en-ZA" dirty="0"/>
          </a:p>
        </p:txBody>
      </p:sp>
    </p:spTree>
    <p:extLst>
      <p:ext uri="{BB962C8B-B14F-4D97-AF65-F5344CB8AC3E}">
        <p14:creationId xmlns:p14="http://schemas.microsoft.com/office/powerpoint/2010/main" val="36214451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7651" y="1420238"/>
            <a:ext cx="7250349" cy="543776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7650" y="1416287"/>
            <a:ext cx="7250349" cy="5437762"/>
          </a:xfrm>
          <a:prstGeom prst="rect">
            <a:avLst/>
          </a:prstGeom>
        </p:spPr>
      </p:pic>
      <p:sp>
        <p:nvSpPr>
          <p:cNvPr id="7" name="TextBox 6"/>
          <p:cNvSpPr txBox="1"/>
          <p:nvPr/>
        </p:nvSpPr>
        <p:spPr>
          <a:xfrm>
            <a:off x="340468" y="1828800"/>
            <a:ext cx="2626468" cy="3416320"/>
          </a:xfrm>
          <a:prstGeom prst="rect">
            <a:avLst/>
          </a:prstGeom>
          <a:noFill/>
        </p:spPr>
        <p:txBody>
          <a:bodyPr wrap="square" rtlCol="0">
            <a:spAutoFit/>
          </a:bodyPr>
          <a:lstStyle/>
          <a:p>
            <a:pPr algn="ctr"/>
            <a:r>
              <a:rPr lang="en-US" dirty="0">
                <a:solidFill>
                  <a:schemeClr val="bg1"/>
                </a:solidFill>
              </a:rPr>
              <a:t>You need to have photographed all the elements in your composite</a:t>
            </a:r>
            <a:r>
              <a:rPr lang="en-US" dirty="0" smtClean="0">
                <a:solidFill>
                  <a:schemeClr val="bg1"/>
                </a:solidFill>
              </a:rPr>
              <a:t>.</a:t>
            </a:r>
          </a:p>
          <a:p>
            <a:pPr algn="ctr"/>
            <a:endParaRPr lang="en-US" dirty="0">
              <a:solidFill>
                <a:schemeClr val="bg1"/>
              </a:solidFill>
            </a:endParaRPr>
          </a:p>
          <a:p>
            <a:pPr algn="ctr"/>
            <a:r>
              <a:rPr lang="en-US" dirty="0">
                <a:solidFill>
                  <a:schemeClr val="bg1"/>
                </a:solidFill>
              </a:rPr>
              <a:t>The background I shot in Argentina – street art – not an image on its </a:t>
            </a:r>
            <a:r>
              <a:rPr lang="en-US" dirty="0" smtClean="0">
                <a:solidFill>
                  <a:schemeClr val="bg1"/>
                </a:solidFill>
              </a:rPr>
              <a:t>own.</a:t>
            </a:r>
          </a:p>
          <a:p>
            <a:pPr algn="ctr"/>
            <a:endParaRPr lang="en-US" dirty="0">
              <a:solidFill>
                <a:schemeClr val="bg1"/>
              </a:solidFill>
            </a:endParaRPr>
          </a:p>
          <a:p>
            <a:pPr algn="ctr"/>
            <a:endParaRPr lang="en-ZA" dirty="0">
              <a:solidFill>
                <a:schemeClr val="bg1"/>
              </a:solidFill>
            </a:endParaRPr>
          </a:p>
          <a:p>
            <a:pPr algn="ctr"/>
            <a:endParaRPr lang="en-ZA" dirty="0">
              <a:solidFill>
                <a:schemeClr val="bg1"/>
              </a:solidFill>
            </a:endParaRPr>
          </a:p>
          <a:p>
            <a:endParaRPr lang="en-ZA" dirty="0"/>
          </a:p>
        </p:txBody>
      </p:sp>
    </p:spTree>
    <p:extLst>
      <p:ext uri="{BB962C8B-B14F-4D97-AF65-F5344CB8AC3E}">
        <p14:creationId xmlns:p14="http://schemas.microsoft.com/office/powerpoint/2010/main" val="18718784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7328" y="2058583"/>
            <a:ext cx="6926094" cy="5194571"/>
          </a:xfrm>
          <a:prstGeom prst="rect">
            <a:avLst/>
          </a:prstGeom>
        </p:spPr>
      </p:pic>
      <p:sp>
        <p:nvSpPr>
          <p:cNvPr id="6" name="TextBox 5"/>
          <p:cNvSpPr txBox="1"/>
          <p:nvPr/>
        </p:nvSpPr>
        <p:spPr>
          <a:xfrm>
            <a:off x="340468" y="1838528"/>
            <a:ext cx="2626468" cy="4524315"/>
          </a:xfrm>
          <a:prstGeom prst="rect">
            <a:avLst/>
          </a:prstGeom>
          <a:noFill/>
        </p:spPr>
        <p:txBody>
          <a:bodyPr wrap="square" rtlCol="0">
            <a:spAutoFit/>
          </a:bodyPr>
          <a:lstStyle/>
          <a:p>
            <a:pPr algn="ctr"/>
            <a:r>
              <a:rPr lang="en-US" dirty="0">
                <a:solidFill>
                  <a:schemeClr val="bg1"/>
                </a:solidFill>
              </a:rPr>
              <a:t>You need to have photographed all the elements in your composite</a:t>
            </a:r>
            <a:r>
              <a:rPr lang="en-US" dirty="0" smtClean="0">
                <a:solidFill>
                  <a:schemeClr val="bg1"/>
                </a:solidFill>
              </a:rPr>
              <a:t>.</a:t>
            </a:r>
          </a:p>
          <a:p>
            <a:pPr algn="ctr"/>
            <a:endParaRPr lang="en-US" dirty="0">
              <a:solidFill>
                <a:schemeClr val="bg1"/>
              </a:solidFill>
            </a:endParaRPr>
          </a:p>
          <a:p>
            <a:pPr algn="ctr"/>
            <a:r>
              <a:rPr lang="en-US" dirty="0">
                <a:solidFill>
                  <a:schemeClr val="bg1"/>
                </a:solidFill>
              </a:rPr>
              <a:t>The background I shot in Argentina – street art – not an image on its </a:t>
            </a:r>
            <a:r>
              <a:rPr lang="en-US" dirty="0" smtClean="0">
                <a:solidFill>
                  <a:schemeClr val="bg1"/>
                </a:solidFill>
              </a:rPr>
              <a:t>own.</a:t>
            </a:r>
          </a:p>
          <a:p>
            <a:pPr algn="ctr"/>
            <a:endParaRPr lang="en-US" dirty="0">
              <a:solidFill>
                <a:schemeClr val="bg1"/>
              </a:solidFill>
            </a:endParaRPr>
          </a:p>
          <a:p>
            <a:pPr algn="ctr"/>
            <a:r>
              <a:rPr lang="en-US" dirty="0">
                <a:solidFill>
                  <a:schemeClr val="bg1"/>
                </a:solidFill>
              </a:rPr>
              <a:t>The soccer boys I photographed in </a:t>
            </a:r>
            <a:r>
              <a:rPr lang="en-US" dirty="0" smtClean="0">
                <a:solidFill>
                  <a:schemeClr val="bg1"/>
                </a:solidFill>
              </a:rPr>
              <a:t>Namibia.</a:t>
            </a:r>
            <a:endParaRPr lang="en-ZA" dirty="0">
              <a:solidFill>
                <a:schemeClr val="bg1"/>
              </a:solidFill>
            </a:endParaRPr>
          </a:p>
          <a:p>
            <a:pPr algn="ctr"/>
            <a:endParaRPr lang="en-US" dirty="0" smtClean="0">
              <a:solidFill>
                <a:schemeClr val="bg1"/>
              </a:solidFill>
            </a:endParaRPr>
          </a:p>
          <a:p>
            <a:pPr algn="ctr"/>
            <a:endParaRPr lang="en-US" dirty="0">
              <a:solidFill>
                <a:schemeClr val="bg1"/>
              </a:solidFill>
            </a:endParaRPr>
          </a:p>
          <a:p>
            <a:pPr algn="ctr"/>
            <a:endParaRPr lang="en-ZA" dirty="0">
              <a:solidFill>
                <a:schemeClr val="bg1"/>
              </a:solidFill>
            </a:endParaRPr>
          </a:p>
          <a:p>
            <a:pPr algn="ctr"/>
            <a:endParaRPr lang="en-ZA" dirty="0">
              <a:solidFill>
                <a:schemeClr val="bg1"/>
              </a:solidFill>
            </a:endParaRPr>
          </a:p>
          <a:p>
            <a:endParaRPr lang="en-ZA" dirty="0"/>
          </a:p>
        </p:txBody>
      </p:sp>
    </p:spTree>
    <p:extLst>
      <p:ext uri="{BB962C8B-B14F-4D97-AF65-F5344CB8AC3E}">
        <p14:creationId xmlns:p14="http://schemas.microsoft.com/office/powerpoint/2010/main" val="40285817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7651" y="1420238"/>
            <a:ext cx="7250349" cy="543776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7650" y="1420238"/>
            <a:ext cx="7250349" cy="5437762"/>
          </a:xfrm>
          <a:prstGeom prst="rect">
            <a:avLst/>
          </a:prstGeom>
        </p:spPr>
      </p:pic>
      <p:sp>
        <p:nvSpPr>
          <p:cNvPr id="7" name="TextBox 6"/>
          <p:cNvSpPr txBox="1"/>
          <p:nvPr/>
        </p:nvSpPr>
        <p:spPr>
          <a:xfrm>
            <a:off x="340468" y="1838528"/>
            <a:ext cx="2626468" cy="5632311"/>
          </a:xfrm>
          <a:prstGeom prst="rect">
            <a:avLst/>
          </a:prstGeom>
          <a:noFill/>
        </p:spPr>
        <p:txBody>
          <a:bodyPr wrap="square" rtlCol="0">
            <a:spAutoFit/>
          </a:bodyPr>
          <a:lstStyle/>
          <a:p>
            <a:pPr algn="ctr"/>
            <a:r>
              <a:rPr lang="en-US" dirty="0">
                <a:solidFill>
                  <a:schemeClr val="bg1"/>
                </a:solidFill>
              </a:rPr>
              <a:t>You need to have photographed all the elements in your composite</a:t>
            </a:r>
            <a:r>
              <a:rPr lang="en-US" dirty="0" smtClean="0">
                <a:solidFill>
                  <a:schemeClr val="bg1"/>
                </a:solidFill>
              </a:rPr>
              <a:t>.</a:t>
            </a:r>
          </a:p>
          <a:p>
            <a:pPr algn="ctr"/>
            <a:endParaRPr lang="en-US" dirty="0">
              <a:solidFill>
                <a:schemeClr val="bg1"/>
              </a:solidFill>
            </a:endParaRPr>
          </a:p>
          <a:p>
            <a:pPr algn="ctr"/>
            <a:r>
              <a:rPr lang="en-US" dirty="0">
                <a:solidFill>
                  <a:schemeClr val="bg1"/>
                </a:solidFill>
              </a:rPr>
              <a:t>The background I shot in Argentina – street art – not an image on its </a:t>
            </a:r>
            <a:r>
              <a:rPr lang="en-US" dirty="0" smtClean="0">
                <a:solidFill>
                  <a:schemeClr val="bg1"/>
                </a:solidFill>
              </a:rPr>
              <a:t>own.</a:t>
            </a:r>
          </a:p>
          <a:p>
            <a:pPr algn="ctr"/>
            <a:endParaRPr lang="en-US" dirty="0">
              <a:solidFill>
                <a:schemeClr val="bg1"/>
              </a:solidFill>
            </a:endParaRPr>
          </a:p>
          <a:p>
            <a:pPr algn="ctr"/>
            <a:r>
              <a:rPr lang="en-US" dirty="0">
                <a:solidFill>
                  <a:schemeClr val="bg1"/>
                </a:solidFill>
              </a:rPr>
              <a:t>The soccer boys I photographed in </a:t>
            </a:r>
            <a:r>
              <a:rPr lang="en-US" dirty="0" smtClean="0">
                <a:solidFill>
                  <a:schemeClr val="bg1"/>
                </a:solidFill>
              </a:rPr>
              <a:t>Namibia.</a:t>
            </a:r>
          </a:p>
          <a:p>
            <a:pPr algn="ctr"/>
            <a:endParaRPr lang="en-US" dirty="0">
              <a:solidFill>
                <a:schemeClr val="bg1"/>
              </a:solidFill>
            </a:endParaRPr>
          </a:p>
          <a:p>
            <a:pPr algn="ctr"/>
            <a:r>
              <a:rPr lang="en-US" dirty="0">
                <a:solidFill>
                  <a:schemeClr val="bg1"/>
                </a:solidFill>
              </a:rPr>
              <a:t>Both my own images so it is </a:t>
            </a:r>
            <a:r>
              <a:rPr lang="en-US" dirty="0" smtClean="0">
                <a:solidFill>
                  <a:schemeClr val="bg1"/>
                </a:solidFill>
              </a:rPr>
              <a:t>OK.</a:t>
            </a:r>
            <a:r>
              <a:rPr lang="en-US" dirty="0" smtClean="0"/>
              <a:t>.</a:t>
            </a:r>
            <a:endParaRPr lang="en-ZA" dirty="0"/>
          </a:p>
          <a:p>
            <a:pPr algn="ctr"/>
            <a:endParaRPr lang="en-ZA" dirty="0">
              <a:solidFill>
                <a:schemeClr val="bg1"/>
              </a:solidFill>
            </a:endParaRPr>
          </a:p>
          <a:p>
            <a:pPr algn="ctr"/>
            <a:endParaRPr lang="en-US" dirty="0" smtClean="0">
              <a:solidFill>
                <a:schemeClr val="bg1"/>
              </a:solidFill>
            </a:endParaRPr>
          </a:p>
          <a:p>
            <a:pPr algn="ctr"/>
            <a:endParaRPr lang="en-US" dirty="0">
              <a:solidFill>
                <a:schemeClr val="bg1"/>
              </a:solidFill>
            </a:endParaRPr>
          </a:p>
          <a:p>
            <a:pPr algn="ctr"/>
            <a:endParaRPr lang="en-ZA" dirty="0">
              <a:solidFill>
                <a:schemeClr val="bg1"/>
              </a:solidFill>
            </a:endParaRPr>
          </a:p>
          <a:p>
            <a:pPr algn="ctr"/>
            <a:endParaRPr lang="en-ZA" dirty="0">
              <a:solidFill>
                <a:schemeClr val="bg1"/>
              </a:solidFill>
            </a:endParaRPr>
          </a:p>
          <a:p>
            <a:endParaRPr lang="en-ZA" dirty="0"/>
          </a:p>
        </p:txBody>
      </p:sp>
    </p:spTree>
    <p:extLst>
      <p:ext uri="{BB962C8B-B14F-4D97-AF65-F5344CB8AC3E}">
        <p14:creationId xmlns:p14="http://schemas.microsoft.com/office/powerpoint/2010/main" val="14012912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8134" y="972766"/>
            <a:ext cx="4021354" cy="568463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81" y="2203473"/>
            <a:ext cx="5914546" cy="4367717"/>
          </a:xfrm>
          <a:prstGeom prst="rect">
            <a:avLst/>
          </a:prstGeom>
        </p:spPr>
      </p:pic>
      <p:sp>
        <p:nvSpPr>
          <p:cNvPr id="5" name="TextBox 4"/>
          <p:cNvSpPr txBox="1"/>
          <p:nvPr/>
        </p:nvSpPr>
        <p:spPr>
          <a:xfrm>
            <a:off x="881488" y="1438922"/>
            <a:ext cx="6004134" cy="369332"/>
          </a:xfrm>
          <a:prstGeom prst="rect">
            <a:avLst/>
          </a:prstGeom>
          <a:noFill/>
        </p:spPr>
        <p:txBody>
          <a:bodyPr wrap="square" rtlCol="0">
            <a:spAutoFit/>
          </a:bodyPr>
          <a:lstStyle/>
          <a:p>
            <a:r>
              <a:rPr lang="en-US" dirty="0">
                <a:solidFill>
                  <a:schemeClr val="bg1"/>
                </a:solidFill>
              </a:rPr>
              <a:t>You can change the foreground by just duplicating and flipping </a:t>
            </a:r>
            <a:endParaRPr lang="en-ZA" dirty="0">
              <a:solidFill>
                <a:schemeClr val="bg1"/>
              </a:solidFill>
            </a:endParaRPr>
          </a:p>
        </p:txBody>
      </p:sp>
      <p:sp>
        <p:nvSpPr>
          <p:cNvPr id="6" name="Right Arrow 5"/>
          <p:cNvSpPr/>
          <p:nvPr/>
        </p:nvSpPr>
        <p:spPr>
          <a:xfrm>
            <a:off x="6873250" y="1533016"/>
            <a:ext cx="529499" cy="1887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Down Arrow 10"/>
          <p:cNvSpPr/>
          <p:nvPr/>
        </p:nvSpPr>
        <p:spPr>
          <a:xfrm>
            <a:off x="5661496" y="2081720"/>
            <a:ext cx="204280"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extBox 11"/>
          <p:cNvSpPr txBox="1"/>
          <p:nvPr/>
        </p:nvSpPr>
        <p:spPr>
          <a:xfrm>
            <a:off x="680113" y="1734392"/>
            <a:ext cx="6089514" cy="646331"/>
          </a:xfrm>
          <a:prstGeom prst="rect">
            <a:avLst/>
          </a:prstGeom>
          <a:noFill/>
        </p:spPr>
        <p:txBody>
          <a:bodyPr wrap="square" rtlCol="0">
            <a:spAutoFit/>
          </a:bodyPr>
          <a:lstStyle/>
          <a:p>
            <a:r>
              <a:rPr lang="en-US" dirty="0">
                <a:solidFill>
                  <a:srgbClr val="FF0000"/>
                </a:solidFill>
              </a:rPr>
              <a:t>But you can’t add the flood in that you didn’t shoot</a:t>
            </a:r>
          </a:p>
          <a:p>
            <a:endParaRPr lang="en-ZA" dirty="0"/>
          </a:p>
        </p:txBody>
      </p:sp>
    </p:spTree>
    <p:extLst>
      <p:ext uri="{BB962C8B-B14F-4D97-AF65-F5344CB8AC3E}">
        <p14:creationId xmlns:p14="http://schemas.microsoft.com/office/powerpoint/2010/main" val="33366891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7209" y="2203473"/>
            <a:ext cx="5914545" cy="438214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81" y="2203473"/>
            <a:ext cx="5914546" cy="4367717"/>
          </a:xfrm>
          <a:prstGeom prst="rect">
            <a:avLst/>
          </a:prstGeom>
        </p:spPr>
      </p:pic>
      <p:sp>
        <p:nvSpPr>
          <p:cNvPr id="7" name="TextBox 6"/>
          <p:cNvSpPr txBox="1"/>
          <p:nvPr/>
        </p:nvSpPr>
        <p:spPr>
          <a:xfrm>
            <a:off x="6277453" y="1734391"/>
            <a:ext cx="6074129" cy="646331"/>
          </a:xfrm>
          <a:prstGeom prst="rect">
            <a:avLst/>
          </a:prstGeom>
          <a:noFill/>
        </p:spPr>
        <p:txBody>
          <a:bodyPr wrap="square" rtlCol="0">
            <a:spAutoFit/>
          </a:bodyPr>
          <a:lstStyle/>
          <a:p>
            <a:r>
              <a:rPr lang="en-US" dirty="0">
                <a:solidFill>
                  <a:schemeClr val="bg1"/>
                </a:solidFill>
              </a:rPr>
              <a:t>You can use sky replacement – but the sky must be your own</a:t>
            </a:r>
          </a:p>
          <a:p>
            <a:endParaRPr lang="en-ZA" dirty="0"/>
          </a:p>
        </p:txBody>
      </p:sp>
      <p:sp>
        <p:nvSpPr>
          <p:cNvPr id="8" name="TextBox 7"/>
          <p:cNvSpPr txBox="1"/>
          <p:nvPr/>
        </p:nvSpPr>
        <p:spPr>
          <a:xfrm>
            <a:off x="680113" y="1734392"/>
            <a:ext cx="6089514" cy="646331"/>
          </a:xfrm>
          <a:prstGeom prst="rect">
            <a:avLst/>
          </a:prstGeom>
          <a:noFill/>
        </p:spPr>
        <p:txBody>
          <a:bodyPr wrap="square" rtlCol="0">
            <a:spAutoFit/>
          </a:bodyPr>
          <a:lstStyle/>
          <a:p>
            <a:r>
              <a:rPr lang="en-US" dirty="0">
                <a:solidFill>
                  <a:srgbClr val="FF0000"/>
                </a:solidFill>
              </a:rPr>
              <a:t>But you can’t add the flood in that you didn’t shoot</a:t>
            </a:r>
          </a:p>
          <a:p>
            <a:endParaRPr lang="en-ZA" dirty="0"/>
          </a:p>
        </p:txBody>
      </p:sp>
    </p:spTree>
    <p:extLst>
      <p:ext uri="{BB962C8B-B14F-4D97-AF65-F5344CB8AC3E}">
        <p14:creationId xmlns:p14="http://schemas.microsoft.com/office/powerpoint/2010/main" val="27884454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5" name="TextBox 4"/>
          <p:cNvSpPr txBox="1"/>
          <p:nvPr/>
        </p:nvSpPr>
        <p:spPr>
          <a:xfrm>
            <a:off x="3259651" y="1568922"/>
            <a:ext cx="5328458" cy="1015663"/>
          </a:xfrm>
          <a:prstGeom prst="rect">
            <a:avLst/>
          </a:prstGeom>
          <a:noFill/>
        </p:spPr>
        <p:txBody>
          <a:bodyPr wrap="square" rtlCol="0">
            <a:spAutoFit/>
          </a:bodyPr>
          <a:lstStyle/>
          <a:p>
            <a:r>
              <a:rPr lang="en-US" sz="6000" dirty="0" smtClean="0">
                <a:solidFill>
                  <a:srgbClr val="859E52"/>
                </a:solidFill>
              </a:rPr>
              <a:t>MANIPULATION</a:t>
            </a:r>
            <a:endParaRPr lang="en-ZA" sz="6000" dirty="0">
              <a:solidFill>
                <a:srgbClr val="859E52"/>
              </a:solidFill>
            </a:endParaRPr>
          </a:p>
        </p:txBody>
      </p:sp>
      <p:sp>
        <p:nvSpPr>
          <p:cNvPr id="8" name="TextBox 7"/>
          <p:cNvSpPr txBox="1"/>
          <p:nvPr/>
        </p:nvSpPr>
        <p:spPr>
          <a:xfrm>
            <a:off x="1014338" y="2584585"/>
            <a:ext cx="9653662" cy="4893647"/>
          </a:xfrm>
          <a:prstGeom prst="rect">
            <a:avLst/>
          </a:prstGeom>
          <a:noFill/>
        </p:spPr>
        <p:txBody>
          <a:bodyPr wrap="square" rtlCol="0">
            <a:spAutoFit/>
          </a:bodyPr>
          <a:lstStyle/>
          <a:p>
            <a:pPr algn="ctr"/>
            <a:r>
              <a:rPr lang="en-US" sz="2400" dirty="0" smtClean="0">
                <a:solidFill>
                  <a:srgbClr val="859E52"/>
                </a:solidFill>
              </a:rPr>
              <a:t>Manipulation </a:t>
            </a:r>
            <a:r>
              <a:rPr lang="en-US" sz="2400" dirty="0">
                <a:solidFill>
                  <a:srgbClr val="859E52"/>
                </a:solidFill>
              </a:rPr>
              <a:t>is </a:t>
            </a:r>
            <a:r>
              <a:rPr lang="en-US" sz="2400" b="1" dirty="0">
                <a:solidFill>
                  <a:srgbClr val="859E52"/>
                </a:solidFill>
              </a:rPr>
              <a:t>strictly prohibited</a:t>
            </a:r>
            <a:r>
              <a:rPr lang="en-US" sz="2400" dirty="0">
                <a:solidFill>
                  <a:srgbClr val="859E52"/>
                </a:solidFill>
              </a:rPr>
              <a:t> </a:t>
            </a:r>
            <a:endParaRPr lang="en-US" sz="2400" dirty="0" smtClean="0">
              <a:solidFill>
                <a:srgbClr val="859E52"/>
              </a:solidFill>
            </a:endParaRPr>
          </a:p>
          <a:p>
            <a:pPr algn="ctr"/>
            <a:r>
              <a:rPr lang="en-US" sz="2400" dirty="0" smtClean="0">
                <a:solidFill>
                  <a:srgbClr val="859E52"/>
                </a:solidFill>
              </a:rPr>
              <a:t>in </a:t>
            </a:r>
            <a:r>
              <a:rPr lang="en-US" sz="2400" dirty="0">
                <a:solidFill>
                  <a:srgbClr val="859E52"/>
                </a:solidFill>
              </a:rPr>
              <a:t>the Nature, Photo Travel, Street, Sport, and Photojournalism categories, as well as in any categories defined accordingly. </a:t>
            </a:r>
            <a:endParaRPr lang="en-US" sz="2400" dirty="0" smtClean="0">
              <a:solidFill>
                <a:srgbClr val="859E52"/>
              </a:solidFill>
            </a:endParaRPr>
          </a:p>
          <a:p>
            <a:pPr algn="ctr"/>
            <a:endParaRPr lang="en-US" sz="2400" dirty="0">
              <a:solidFill>
                <a:srgbClr val="859E52"/>
              </a:solidFill>
            </a:endParaRPr>
          </a:p>
          <a:p>
            <a:pPr algn="ctr"/>
            <a:r>
              <a:rPr lang="en-US" sz="2400" dirty="0" smtClean="0">
                <a:solidFill>
                  <a:srgbClr val="FFD123"/>
                </a:solidFill>
              </a:rPr>
              <a:t>Processing </a:t>
            </a:r>
            <a:r>
              <a:rPr lang="en-US" sz="2400" dirty="0">
                <a:solidFill>
                  <a:srgbClr val="FFD123"/>
                </a:solidFill>
              </a:rPr>
              <a:t>or editing must be limited to making the image look as close to the original scene as possible,</a:t>
            </a:r>
            <a:r>
              <a:rPr lang="en-US" sz="2400" dirty="0">
                <a:solidFill>
                  <a:srgbClr val="859E52"/>
                </a:solidFill>
              </a:rPr>
              <a:t> apart from conversion to grayscale monochrome, which is permitted. Over processed images will be disqualified.</a:t>
            </a:r>
            <a:br>
              <a:rPr lang="en-US" sz="2400" dirty="0">
                <a:solidFill>
                  <a:srgbClr val="859E52"/>
                </a:solidFill>
              </a:rPr>
            </a:br>
            <a:endParaRPr lang="en-ZA" sz="2400" dirty="0" smtClean="0">
              <a:solidFill>
                <a:srgbClr val="859E52"/>
              </a:solidFill>
            </a:endParaRPr>
          </a:p>
          <a:p>
            <a:endParaRPr lang="en-US" sz="2400" dirty="0">
              <a:solidFill>
                <a:srgbClr val="859E52"/>
              </a:solidFill>
            </a:endParaRPr>
          </a:p>
          <a:p>
            <a:endParaRPr lang="en-US" sz="2400" dirty="0">
              <a:solidFill>
                <a:srgbClr val="859E52"/>
              </a:solidFill>
            </a:endParaRPr>
          </a:p>
          <a:p>
            <a:endParaRPr lang="en-ZA" sz="2400" dirty="0">
              <a:solidFill>
                <a:srgbClr val="859E52"/>
              </a:solidFill>
            </a:endParaRPr>
          </a:p>
          <a:p>
            <a:endParaRPr lang="en-ZA" sz="2400" dirty="0">
              <a:solidFill>
                <a:srgbClr val="859E52"/>
              </a:solidFill>
            </a:endParaRPr>
          </a:p>
        </p:txBody>
      </p:sp>
      <p:sp>
        <p:nvSpPr>
          <p:cNvPr id="6" name="TextBox 5"/>
          <p:cNvSpPr txBox="1"/>
          <p:nvPr/>
        </p:nvSpPr>
        <p:spPr>
          <a:xfrm>
            <a:off x="-66501" y="5807413"/>
            <a:ext cx="12258502" cy="1200329"/>
          </a:xfrm>
          <a:prstGeom prst="rect">
            <a:avLst/>
          </a:prstGeom>
          <a:noFill/>
        </p:spPr>
        <p:txBody>
          <a:bodyPr wrap="square" rtlCol="0">
            <a:spAutoFit/>
          </a:bodyPr>
          <a:lstStyle/>
          <a:p>
            <a:pPr algn="ctr"/>
            <a:r>
              <a:rPr lang="en-ZA" sz="2400" dirty="0">
                <a:solidFill>
                  <a:srgbClr val="FFD123"/>
                </a:solidFill>
              </a:rPr>
              <a:t>Techniques that enhance the presentation of the photograph</a:t>
            </a:r>
            <a:r>
              <a:rPr lang="en-ZA" sz="2400" dirty="0" smtClean="0">
                <a:solidFill>
                  <a:srgbClr val="FFD123"/>
                </a:solidFill>
              </a:rPr>
              <a:t>, without </a:t>
            </a:r>
            <a:r>
              <a:rPr lang="en-ZA" sz="2400" dirty="0">
                <a:solidFill>
                  <a:srgbClr val="FFD123"/>
                </a:solidFill>
              </a:rPr>
              <a:t>changing the nature story or the pictorial content, </a:t>
            </a:r>
            <a:r>
              <a:rPr lang="en-ZA" sz="2400" dirty="0" smtClean="0">
                <a:solidFill>
                  <a:srgbClr val="FFD123"/>
                </a:solidFill>
              </a:rPr>
              <a:t>or </a:t>
            </a:r>
            <a:r>
              <a:rPr lang="en-ZA" sz="2400" dirty="0">
                <a:solidFill>
                  <a:srgbClr val="FFD123"/>
                </a:solidFill>
              </a:rPr>
              <a:t>without altering the content of the original scene, are permitted.</a:t>
            </a:r>
          </a:p>
          <a:p>
            <a:endParaRPr lang="en-ZA" sz="2400" dirty="0"/>
          </a:p>
        </p:txBody>
      </p:sp>
      <p:sp>
        <p:nvSpPr>
          <p:cNvPr id="7" name="Rectangle 6"/>
          <p:cNvSpPr/>
          <p:nvPr/>
        </p:nvSpPr>
        <p:spPr>
          <a:xfrm>
            <a:off x="-573932" y="5710136"/>
            <a:ext cx="12947515" cy="12976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6795599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5" name="TextBox 4"/>
          <p:cNvSpPr txBox="1"/>
          <p:nvPr/>
        </p:nvSpPr>
        <p:spPr>
          <a:xfrm>
            <a:off x="3259651" y="1568922"/>
            <a:ext cx="5328458" cy="1015663"/>
          </a:xfrm>
          <a:prstGeom prst="rect">
            <a:avLst/>
          </a:prstGeom>
          <a:noFill/>
        </p:spPr>
        <p:txBody>
          <a:bodyPr wrap="square" rtlCol="0">
            <a:spAutoFit/>
          </a:bodyPr>
          <a:lstStyle/>
          <a:p>
            <a:r>
              <a:rPr lang="en-US" sz="6000" dirty="0" smtClean="0">
                <a:solidFill>
                  <a:srgbClr val="859E52"/>
                </a:solidFill>
              </a:rPr>
              <a:t>MANIPULATION</a:t>
            </a:r>
            <a:endParaRPr lang="en-ZA" sz="6000" dirty="0">
              <a:solidFill>
                <a:srgbClr val="859E52"/>
              </a:solidFill>
            </a:endParaRPr>
          </a:p>
        </p:txBody>
      </p:sp>
      <p:sp>
        <p:nvSpPr>
          <p:cNvPr id="8" name="TextBox 7"/>
          <p:cNvSpPr txBox="1"/>
          <p:nvPr/>
        </p:nvSpPr>
        <p:spPr>
          <a:xfrm>
            <a:off x="1014338" y="2584585"/>
            <a:ext cx="9653662" cy="4893647"/>
          </a:xfrm>
          <a:prstGeom prst="rect">
            <a:avLst/>
          </a:prstGeom>
          <a:noFill/>
        </p:spPr>
        <p:txBody>
          <a:bodyPr wrap="square" rtlCol="0">
            <a:spAutoFit/>
          </a:bodyPr>
          <a:lstStyle/>
          <a:p>
            <a:pPr algn="ctr"/>
            <a:r>
              <a:rPr lang="en-US" sz="2400" dirty="0" smtClean="0">
                <a:solidFill>
                  <a:srgbClr val="859E52"/>
                </a:solidFill>
              </a:rPr>
              <a:t>Manipulation </a:t>
            </a:r>
            <a:r>
              <a:rPr lang="en-US" sz="2400" dirty="0">
                <a:solidFill>
                  <a:srgbClr val="859E52"/>
                </a:solidFill>
              </a:rPr>
              <a:t>is </a:t>
            </a:r>
            <a:r>
              <a:rPr lang="en-US" sz="2400" b="1" dirty="0">
                <a:solidFill>
                  <a:srgbClr val="859E52"/>
                </a:solidFill>
              </a:rPr>
              <a:t>strictly prohibited</a:t>
            </a:r>
            <a:r>
              <a:rPr lang="en-US" sz="2400" dirty="0">
                <a:solidFill>
                  <a:srgbClr val="859E52"/>
                </a:solidFill>
              </a:rPr>
              <a:t> </a:t>
            </a:r>
            <a:endParaRPr lang="en-US" sz="2400" dirty="0" smtClean="0">
              <a:solidFill>
                <a:srgbClr val="859E52"/>
              </a:solidFill>
            </a:endParaRPr>
          </a:p>
          <a:p>
            <a:pPr algn="ctr"/>
            <a:r>
              <a:rPr lang="en-US" sz="2400" dirty="0" smtClean="0">
                <a:solidFill>
                  <a:srgbClr val="859E52"/>
                </a:solidFill>
              </a:rPr>
              <a:t>in </a:t>
            </a:r>
            <a:r>
              <a:rPr lang="en-US" sz="2400" dirty="0">
                <a:solidFill>
                  <a:srgbClr val="859E52"/>
                </a:solidFill>
              </a:rPr>
              <a:t>the Nature, Photo Travel, Street, Sport, and Photojournalism categories, as well as in any categories defined accordingly. </a:t>
            </a:r>
            <a:endParaRPr lang="en-US" sz="2400" dirty="0" smtClean="0">
              <a:solidFill>
                <a:srgbClr val="859E52"/>
              </a:solidFill>
            </a:endParaRPr>
          </a:p>
          <a:p>
            <a:pPr algn="ctr"/>
            <a:endParaRPr lang="en-US" sz="2400" dirty="0">
              <a:solidFill>
                <a:srgbClr val="859E52"/>
              </a:solidFill>
            </a:endParaRPr>
          </a:p>
          <a:p>
            <a:pPr algn="ctr"/>
            <a:r>
              <a:rPr lang="en-US" sz="2400" dirty="0" smtClean="0">
                <a:solidFill>
                  <a:srgbClr val="FFD123"/>
                </a:solidFill>
              </a:rPr>
              <a:t>Processing </a:t>
            </a:r>
            <a:r>
              <a:rPr lang="en-US" sz="2400" dirty="0">
                <a:solidFill>
                  <a:srgbClr val="FFD123"/>
                </a:solidFill>
              </a:rPr>
              <a:t>or editing must be limited to making the image look as close to the original scene as possible,</a:t>
            </a:r>
            <a:r>
              <a:rPr lang="en-US" sz="2400" dirty="0">
                <a:solidFill>
                  <a:srgbClr val="859E52"/>
                </a:solidFill>
              </a:rPr>
              <a:t> apart from conversion to grayscale monochrome, which is permitted. Over processed images will be disqualified.</a:t>
            </a:r>
            <a:br>
              <a:rPr lang="en-US" sz="2400" dirty="0">
                <a:solidFill>
                  <a:srgbClr val="859E52"/>
                </a:solidFill>
              </a:rPr>
            </a:br>
            <a:endParaRPr lang="en-ZA" sz="2400" dirty="0" smtClean="0">
              <a:solidFill>
                <a:srgbClr val="859E52"/>
              </a:solidFill>
            </a:endParaRPr>
          </a:p>
          <a:p>
            <a:endParaRPr lang="en-US" sz="2400" dirty="0">
              <a:solidFill>
                <a:srgbClr val="859E52"/>
              </a:solidFill>
            </a:endParaRPr>
          </a:p>
          <a:p>
            <a:endParaRPr lang="en-US" sz="2400" dirty="0">
              <a:solidFill>
                <a:srgbClr val="859E52"/>
              </a:solidFill>
            </a:endParaRPr>
          </a:p>
          <a:p>
            <a:endParaRPr lang="en-ZA" sz="2400" dirty="0">
              <a:solidFill>
                <a:srgbClr val="859E52"/>
              </a:solidFill>
            </a:endParaRPr>
          </a:p>
          <a:p>
            <a:endParaRPr lang="en-ZA" sz="2400" dirty="0">
              <a:solidFill>
                <a:srgbClr val="859E52"/>
              </a:solidFill>
            </a:endParaRPr>
          </a:p>
        </p:txBody>
      </p:sp>
      <p:sp>
        <p:nvSpPr>
          <p:cNvPr id="6" name="TextBox 5"/>
          <p:cNvSpPr txBox="1"/>
          <p:nvPr/>
        </p:nvSpPr>
        <p:spPr>
          <a:xfrm>
            <a:off x="-66501" y="5807413"/>
            <a:ext cx="12258502" cy="1200329"/>
          </a:xfrm>
          <a:prstGeom prst="rect">
            <a:avLst/>
          </a:prstGeom>
          <a:noFill/>
        </p:spPr>
        <p:txBody>
          <a:bodyPr wrap="square" rtlCol="0">
            <a:spAutoFit/>
          </a:bodyPr>
          <a:lstStyle/>
          <a:p>
            <a:pPr algn="ctr"/>
            <a:r>
              <a:rPr lang="en-ZA" sz="2400" dirty="0">
                <a:solidFill>
                  <a:srgbClr val="FFD123"/>
                </a:solidFill>
              </a:rPr>
              <a:t>Techniques that enhance the presentation of the photograph</a:t>
            </a:r>
            <a:r>
              <a:rPr lang="en-ZA" sz="2400" dirty="0" smtClean="0">
                <a:solidFill>
                  <a:srgbClr val="FFD123"/>
                </a:solidFill>
              </a:rPr>
              <a:t>, without </a:t>
            </a:r>
            <a:r>
              <a:rPr lang="en-ZA" sz="2400" dirty="0">
                <a:solidFill>
                  <a:srgbClr val="FFD123"/>
                </a:solidFill>
              </a:rPr>
              <a:t>changing the nature story or the pictorial content, </a:t>
            </a:r>
            <a:r>
              <a:rPr lang="en-ZA" sz="2400" dirty="0" smtClean="0">
                <a:solidFill>
                  <a:srgbClr val="FFD123"/>
                </a:solidFill>
              </a:rPr>
              <a:t>or </a:t>
            </a:r>
            <a:r>
              <a:rPr lang="en-ZA" sz="2400" dirty="0">
                <a:solidFill>
                  <a:srgbClr val="FFD123"/>
                </a:solidFill>
              </a:rPr>
              <a:t>without altering the content of the original scene, are permitted.</a:t>
            </a:r>
          </a:p>
          <a:p>
            <a:endParaRPr lang="en-ZA" sz="2400" dirty="0"/>
          </a:p>
        </p:txBody>
      </p:sp>
    </p:spTree>
    <p:extLst>
      <p:ext uri="{BB962C8B-B14F-4D97-AF65-F5344CB8AC3E}">
        <p14:creationId xmlns:p14="http://schemas.microsoft.com/office/powerpoint/2010/main" val="13872730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8" name="TextBox 7"/>
          <p:cNvSpPr txBox="1"/>
          <p:nvPr/>
        </p:nvSpPr>
        <p:spPr>
          <a:xfrm>
            <a:off x="1337263" y="4824483"/>
            <a:ext cx="9653662" cy="2308324"/>
          </a:xfrm>
          <a:prstGeom prst="rect">
            <a:avLst/>
          </a:prstGeom>
          <a:noFill/>
        </p:spPr>
        <p:txBody>
          <a:bodyPr wrap="square" rtlCol="0">
            <a:spAutoFit/>
          </a:bodyPr>
          <a:lstStyle/>
          <a:p>
            <a:pPr algn="ctr"/>
            <a:r>
              <a:rPr lang="en-US" sz="2400" dirty="0" smtClean="0">
                <a:solidFill>
                  <a:srgbClr val="FFD123"/>
                </a:solidFill>
              </a:rPr>
              <a:t>Processing </a:t>
            </a:r>
            <a:r>
              <a:rPr lang="en-US" sz="2400" dirty="0">
                <a:solidFill>
                  <a:srgbClr val="FFD123"/>
                </a:solidFill>
              </a:rPr>
              <a:t>or editing must be limited to making the image look as close to the original scene as </a:t>
            </a:r>
            <a:r>
              <a:rPr lang="en-US" sz="2400" dirty="0" smtClean="0">
                <a:solidFill>
                  <a:srgbClr val="FFD123"/>
                </a:solidFill>
              </a:rPr>
              <a:t>possible.</a:t>
            </a:r>
            <a:endParaRPr lang="en-ZA" sz="2400" dirty="0" smtClean="0">
              <a:solidFill>
                <a:srgbClr val="859E52"/>
              </a:solidFill>
            </a:endParaRPr>
          </a:p>
          <a:p>
            <a:endParaRPr lang="en-US" sz="2400" dirty="0">
              <a:solidFill>
                <a:srgbClr val="859E52"/>
              </a:solidFill>
            </a:endParaRPr>
          </a:p>
          <a:p>
            <a:endParaRPr lang="en-US" sz="2400" dirty="0">
              <a:solidFill>
                <a:srgbClr val="859E52"/>
              </a:solidFill>
            </a:endParaRPr>
          </a:p>
          <a:p>
            <a:endParaRPr lang="en-ZA" sz="2400" dirty="0">
              <a:solidFill>
                <a:srgbClr val="859E52"/>
              </a:solidFill>
            </a:endParaRPr>
          </a:p>
          <a:p>
            <a:endParaRPr lang="en-ZA" sz="2400" dirty="0">
              <a:solidFill>
                <a:srgbClr val="859E52"/>
              </a:solidFill>
            </a:endParaRPr>
          </a:p>
        </p:txBody>
      </p:sp>
      <p:sp>
        <p:nvSpPr>
          <p:cNvPr id="6" name="TextBox 5"/>
          <p:cNvSpPr txBox="1"/>
          <p:nvPr/>
        </p:nvSpPr>
        <p:spPr>
          <a:xfrm>
            <a:off x="-66501" y="5535044"/>
            <a:ext cx="12258502" cy="1200329"/>
          </a:xfrm>
          <a:prstGeom prst="rect">
            <a:avLst/>
          </a:prstGeom>
          <a:noFill/>
        </p:spPr>
        <p:txBody>
          <a:bodyPr wrap="square" rtlCol="0">
            <a:spAutoFit/>
          </a:bodyPr>
          <a:lstStyle/>
          <a:p>
            <a:pPr algn="ctr"/>
            <a:r>
              <a:rPr lang="en-ZA" sz="2400" dirty="0" smtClean="0">
                <a:solidFill>
                  <a:srgbClr val="FFD123"/>
                </a:solidFill>
              </a:rPr>
              <a:t>Techniques that enhance the presentation of the photograph, without changing the nature story or the pictorial content, or without altering the content of the original scene, are permitted.</a:t>
            </a:r>
          </a:p>
          <a:p>
            <a:endParaRPr lang="en-ZA" sz="24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500751"/>
            <a:ext cx="3850449" cy="3103347"/>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8655" y="1490450"/>
            <a:ext cx="3850449" cy="3103347"/>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5079" y="1490449"/>
            <a:ext cx="3850449" cy="3103347"/>
          </a:xfrm>
          <a:prstGeom prst="rect">
            <a:avLst/>
          </a:prstGeom>
        </p:spPr>
      </p:pic>
      <p:sp>
        <p:nvSpPr>
          <p:cNvPr id="5" name="TextBox 4"/>
          <p:cNvSpPr txBox="1"/>
          <p:nvPr/>
        </p:nvSpPr>
        <p:spPr>
          <a:xfrm>
            <a:off x="-97275" y="6449436"/>
            <a:ext cx="12422221" cy="646331"/>
          </a:xfrm>
          <a:prstGeom prst="rect">
            <a:avLst/>
          </a:prstGeom>
          <a:noFill/>
        </p:spPr>
        <p:txBody>
          <a:bodyPr wrap="square" rtlCol="0">
            <a:spAutoFit/>
          </a:bodyPr>
          <a:lstStyle/>
          <a:p>
            <a:r>
              <a:rPr lang="en-US" smtClean="0">
                <a:solidFill>
                  <a:schemeClr val="bg1"/>
                </a:solidFill>
              </a:rPr>
              <a:t>We don’t know what the exact scene looked like in terms of colour so any of these could be correct – you may not like all of them.</a:t>
            </a:r>
            <a:endParaRPr lang="en-ZA" smtClean="0">
              <a:solidFill>
                <a:schemeClr val="bg1"/>
              </a:solidFill>
            </a:endParaRPr>
          </a:p>
          <a:p>
            <a:endParaRPr lang="en-ZA" dirty="0"/>
          </a:p>
        </p:txBody>
      </p:sp>
    </p:spTree>
    <p:extLst>
      <p:ext uri="{BB962C8B-B14F-4D97-AF65-F5344CB8AC3E}">
        <p14:creationId xmlns:p14="http://schemas.microsoft.com/office/powerpoint/2010/main" val="9007188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8" name="TextBox 7"/>
          <p:cNvSpPr txBox="1"/>
          <p:nvPr/>
        </p:nvSpPr>
        <p:spPr>
          <a:xfrm>
            <a:off x="1337263" y="4824483"/>
            <a:ext cx="9653662" cy="2308324"/>
          </a:xfrm>
          <a:prstGeom prst="rect">
            <a:avLst/>
          </a:prstGeom>
          <a:noFill/>
        </p:spPr>
        <p:txBody>
          <a:bodyPr wrap="square" rtlCol="0">
            <a:spAutoFit/>
          </a:bodyPr>
          <a:lstStyle/>
          <a:p>
            <a:pPr algn="ctr"/>
            <a:r>
              <a:rPr lang="en-US" sz="2400" dirty="0" smtClean="0">
                <a:solidFill>
                  <a:srgbClr val="FFD123"/>
                </a:solidFill>
              </a:rPr>
              <a:t>Processing </a:t>
            </a:r>
            <a:r>
              <a:rPr lang="en-US" sz="2400" dirty="0">
                <a:solidFill>
                  <a:srgbClr val="FFD123"/>
                </a:solidFill>
              </a:rPr>
              <a:t>or editing must be limited to making the image look as close to the original scene as </a:t>
            </a:r>
            <a:r>
              <a:rPr lang="en-US" sz="2400" dirty="0" smtClean="0">
                <a:solidFill>
                  <a:srgbClr val="FFD123"/>
                </a:solidFill>
              </a:rPr>
              <a:t>possible.</a:t>
            </a:r>
            <a:endParaRPr lang="en-ZA" sz="2400" dirty="0" smtClean="0">
              <a:solidFill>
                <a:srgbClr val="859E52"/>
              </a:solidFill>
            </a:endParaRPr>
          </a:p>
          <a:p>
            <a:endParaRPr lang="en-US" sz="2400" dirty="0">
              <a:solidFill>
                <a:srgbClr val="859E52"/>
              </a:solidFill>
            </a:endParaRPr>
          </a:p>
          <a:p>
            <a:endParaRPr lang="en-US" sz="2400" dirty="0">
              <a:solidFill>
                <a:srgbClr val="859E52"/>
              </a:solidFill>
            </a:endParaRPr>
          </a:p>
          <a:p>
            <a:endParaRPr lang="en-ZA" sz="2400" dirty="0">
              <a:solidFill>
                <a:srgbClr val="859E52"/>
              </a:solidFill>
            </a:endParaRPr>
          </a:p>
          <a:p>
            <a:endParaRPr lang="en-ZA" sz="2400" dirty="0">
              <a:solidFill>
                <a:srgbClr val="859E52"/>
              </a:solidFill>
            </a:endParaRPr>
          </a:p>
        </p:txBody>
      </p:sp>
      <p:sp>
        <p:nvSpPr>
          <p:cNvPr id="6" name="TextBox 5"/>
          <p:cNvSpPr txBox="1"/>
          <p:nvPr/>
        </p:nvSpPr>
        <p:spPr>
          <a:xfrm>
            <a:off x="-66501" y="5807413"/>
            <a:ext cx="12258502" cy="830997"/>
          </a:xfrm>
          <a:prstGeom prst="rect">
            <a:avLst/>
          </a:prstGeom>
          <a:noFill/>
        </p:spPr>
        <p:txBody>
          <a:bodyPr wrap="square" rtlCol="0">
            <a:spAutoFit/>
          </a:bodyPr>
          <a:lstStyle/>
          <a:p>
            <a:pPr algn="ctr"/>
            <a:r>
              <a:rPr lang="en-US" sz="2400" dirty="0">
                <a:solidFill>
                  <a:srgbClr val="859E52"/>
                </a:solidFill>
              </a:rPr>
              <a:t>Over processed images will be disqualified.</a:t>
            </a:r>
            <a:br>
              <a:rPr lang="en-US" sz="2400" dirty="0">
                <a:solidFill>
                  <a:srgbClr val="859E52"/>
                </a:solidFill>
              </a:rPr>
            </a:br>
            <a:endParaRPr lang="en-ZA" sz="2400"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1761" y="1406505"/>
            <a:ext cx="2124456" cy="329184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3772" y="1395900"/>
            <a:ext cx="2124456" cy="329184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45783" y="1396471"/>
            <a:ext cx="2124456" cy="3291840"/>
          </a:xfrm>
          <a:prstGeom prst="rect">
            <a:avLst/>
          </a:prstGeom>
        </p:spPr>
      </p:pic>
      <p:sp>
        <p:nvSpPr>
          <p:cNvPr id="10" name="TextBox 9"/>
          <p:cNvSpPr txBox="1"/>
          <p:nvPr/>
        </p:nvSpPr>
        <p:spPr>
          <a:xfrm>
            <a:off x="-97275" y="6449436"/>
            <a:ext cx="12422221" cy="646331"/>
          </a:xfrm>
          <a:prstGeom prst="rect">
            <a:avLst/>
          </a:prstGeom>
          <a:noFill/>
        </p:spPr>
        <p:txBody>
          <a:bodyPr wrap="square" rtlCol="0">
            <a:spAutoFit/>
          </a:bodyPr>
          <a:lstStyle/>
          <a:p>
            <a:r>
              <a:rPr lang="en-US" smtClean="0">
                <a:solidFill>
                  <a:schemeClr val="bg1"/>
                </a:solidFill>
              </a:rPr>
              <a:t>We don’t know what the exact scene looked like in terms of colour so any of these could be correct – you may not like all of them.</a:t>
            </a:r>
            <a:endParaRPr lang="en-ZA" smtClean="0">
              <a:solidFill>
                <a:schemeClr val="bg1"/>
              </a:solidFill>
            </a:endParaRPr>
          </a:p>
          <a:p>
            <a:endParaRPr lang="en-ZA" dirty="0"/>
          </a:p>
        </p:txBody>
      </p:sp>
    </p:spTree>
    <p:extLst>
      <p:ext uri="{BB962C8B-B14F-4D97-AF65-F5344CB8AC3E}">
        <p14:creationId xmlns:p14="http://schemas.microsoft.com/office/powerpoint/2010/main" val="34304287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8" name="TextBox 7"/>
          <p:cNvSpPr txBox="1"/>
          <p:nvPr/>
        </p:nvSpPr>
        <p:spPr>
          <a:xfrm>
            <a:off x="1337263" y="5900821"/>
            <a:ext cx="9653662" cy="2308324"/>
          </a:xfrm>
          <a:prstGeom prst="rect">
            <a:avLst/>
          </a:prstGeom>
          <a:noFill/>
        </p:spPr>
        <p:txBody>
          <a:bodyPr wrap="square" rtlCol="0">
            <a:spAutoFit/>
          </a:bodyPr>
          <a:lstStyle/>
          <a:p>
            <a:pPr algn="ctr"/>
            <a:r>
              <a:rPr lang="en-US" sz="2400" dirty="0" smtClean="0">
                <a:solidFill>
                  <a:srgbClr val="FFD123"/>
                </a:solidFill>
              </a:rPr>
              <a:t>Processing </a:t>
            </a:r>
            <a:r>
              <a:rPr lang="en-US" sz="2400" dirty="0">
                <a:solidFill>
                  <a:srgbClr val="FFD123"/>
                </a:solidFill>
              </a:rPr>
              <a:t>or editing must be limited to making the image look as close to the original scene as </a:t>
            </a:r>
            <a:r>
              <a:rPr lang="en-US" sz="2400" dirty="0" smtClean="0">
                <a:solidFill>
                  <a:srgbClr val="FFD123"/>
                </a:solidFill>
              </a:rPr>
              <a:t>possible – enhancements are allowed.</a:t>
            </a:r>
            <a:endParaRPr lang="en-ZA" sz="2400" dirty="0" smtClean="0">
              <a:solidFill>
                <a:srgbClr val="859E52"/>
              </a:solidFill>
            </a:endParaRPr>
          </a:p>
          <a:p>
            <a:endParaRPr lang="en-US" sz="2400" dirty="0">
              <a:solidFill>
                <a:srgbClr val="859E52"/>
              </a:solidFill>
            </a:endParaRPr>
          </a:p>
          <a:p>
            <a:endParaRPr lang="en-US" sz="2400" dirty="0">
              <a:solidFill>
                <a:srgbClr val="859E52"/>
              </a:solidFill>
            </a:endParaRPr>
          </a:p>
          <a:p>
            <a:endParaRPr lang="en-ZA" sz="2400" dirty="0">
              <a:solidFill>
                <a:srgbClr val="859E52"/>
              </a:solidFill>
            </a:endParaRPr>
          </a:p>
          <a:p>
            <a:endParaRPr lang="en-ZA" sz="2400" dirty="0">
              <a:solidFill>
                <a:srgbClr val="859E52"/>
              </a:solidFill>
            </a:endParaRPr>
          </a:p>
        </p:txBody>
      </p:sp>
      <p:sp>
        <p:nvSpPr>
          <p:cNvPr id="10" name="TextBox 9"/>
          <p:cNvSpPr txBox="1"/>
          <p:nvPr/>
        </p:nvSpPr>
        <p:spPr>
          <a:xfrm>
            <a:off x="165370" y="1848254"/>
            <a:ext cx="4961107" cy="3447098"/>
          </a:xfrm>
          <a:prstGeom prst="rect">
            <a:avLst/>
          </a:prstGeom>
          <a:noFill/>
        </p:spPr>
        <p:txBody>
          <a:bodyPr wrap="square" rtlCol="0">
            <a:spAutoFit/>
          </a:bodyPr>
          <a:lstStyle/>
          <a:p>
            <a:pPr algn="ctr"/>
            <a:r>
              <a:rPr lang="en-US" sz="2000" dirty="0">
                <a:solidFill>
                  <a:schemeClr val="bg1"/>
                </a:solidFill>
              </a:rPr>
              <a:t>We don’t know what the exact scene looked like in terms of </a:t>
            </a:r>
            <a:r>
              <a:rPr lang="en-US" sz="2000" dirty="0" err="1">
                <a:solidFill>
                  <a:schemeClr val="bg1"/>
                </a:solidFill>
              </a:rPr>
              <a:t>colour</a:t>
            </a:r>
            <a:r>
              <a:rPr lang="en-US" sz="2000" dirty="0">
                <a:solidFill>
                  <a:schemeClr val="bg1"/>
                </a:solidFill>
              </a:rPr>
              <a:t> </a:t>
            </a:r>
            <a:r>
              <a:rPr lang="en-US" sz="2000" dirty="0" smtClean="0">
                <a:solidFill>
                  <a:schemeClr val="bg1"/>
                </a:solidFill>
              </a:rPr>
              <a:t>but </a:t>
            </a:r>
            <a:r>
              <a:rPr lang="en-US" sz="2000" dirty="0">
                <a:solidFill>
                  <a:schemeClr val="bg1"/>
                </a:solidFill>
              </a:rPr>
              <a:t>we do know what sort of light there </a:t>
            </a:r>
            <a:r>
              <a:rPr lang="en-US" sz="2000" dirty="0" smtClean="0">
                <a:solidFill>
                  <a:schemeClr val="bg1"/>
                </a:solidFill>
              </a:rPr>
              <a:t>was – </a:t>
            </a:r>
            <a:r>
              <a:rPr lang="en-US" sz="2000" dirty="0">
                <a:solidFill>
                  <a:schemeClr val="bg1"/>
                </a:solidFill>
              </a:rPr>
              <a:t>here we don’t have shadows so we can correctly assume the lighting was flat and the </a:t>
            </a:r>
            <a:r>
              <a:rPr lang="en-US" sz="2000" dirty="0" err="1">
                <a:solidFill>
                  <a:schemeClr val="bg1"/>
                </a:solidFill>
              </a:rPr>
              <a:t>colour</a:t>
            </a:r>
            <a:r>
              <a:rPr lang="en-US" sz="2000" dirty="0">
                <a:solidFill>
                  <a:schemeClr val="bg1"/>
                </a:solidFill>
              </a:rPr>
              <a:t> not great</a:t>
            </a:r>
            <a:r>
              <a:rPr lang="en-US" sz="2000" dirty="0" smtClean="0">
                <a:solidFill>
                  <a:schemeClr val="bg1"/>
                </a:solidFill>
              </a:rPr>
              <a:t>.</a:t>
            </a:r>
          </a:p>
          <a:p>
            <a:pPr algn="ctr"/>
            <a:endParaRPr lang="en-US" sz="2000" dirty="0">
              <a:solidFill>
                <a:schemeClr val="bg1"/>
              </a:solidFill>
            </a:endParaRPr>
          </a:p>
          <a:p>
            <a:pPr algn="ctr"/>
            <a:r>
              <a:rPr lang="en-US" sz="2000" dirty="0" smtClean="0">
                <a:solidFill>
                  <a:schemeClr val="bg1"/>
                </a:solidFill>
              </a:rPr>
              <a:t>BUT  </a:t>
            </a:r>
          </a:p>
          <a:p>
            <a:pPr algn="ctr"/>
            <a:endParaRPr lang="en-US" sz="2000" dirty="0">
              <a:solidFill>
                <a:srgbClr val="FFD123"/>
              </a:solidFill>
            </a:endParaRPr>
          </a:p>
          <a:p>
            <a:pPr algn="ctr"/>
            <a:r>
              <a:rPr lang="en-US" sz="2000" dirty="0" smtClean="0">
                <a:solidFill>
                  <a:srgbClr val="FFD123"/>
                </a:solidFill>
              </a:rPr>
              <a:t>There </a:t>
            </a:r>
            <a:r>
              <a:rPr lang="en-US" sz="2000" dirty="0">
                <a:solidFill>
                  <a:srgbClr val="FFD123"/>
                </a:solidFill>
              </a:rPr>
              <a:t>has never been any rule that says we can’t enhance the scene.</a:t>
            </a:r>
            <a:endParaRPr lang="en-ZA" sz="2000" dirty="0">
              <a:solidFill>
                <a:srgbClr val="FFD123"/>
              </a:solidFill>
            </a:endParaRPr>
          </a:p>
          <a:p>
            <a:endParaRPr lang="en-ZA"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5130" y="1119558"/>
            <a:ext cx="6883388" cy="4581475"/>
          </a:xfrm>
          <a:prstGeom prst="rect">
            <a:avLst/>
          </a:prstGeom>
        </p:spPr>
      </p:pic>
      <p:sp>
        <p:nvSpPr>
          <p:cNvPr id="12" name="Rectangle 11"/>
          <p:cNvSpPr/>
          <p:nvPr/>
        </p:nvSpPr>
        <p:spPr>
          <a:xfrm>
            <a:off x="6138153" y="6391072"/>
            <a:ext cx="3929975" cy="3696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903559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5130" y="1119558"/>
            <a:ext cx="6883388" cy="458147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862" y="1918126"/>
            <a:ext cx="4946904" cy="3291840"/>
          </a:xfrm>
          <a:prstGeom prst="rect">
            <a:avLst/>
          </a:prstGeom>
        </p:spPr>
      </p:pic>
      <p:sp>
        <p:nvSpPr>
          <p:cNvPr id="9" name="TextBox 8"/>
          <p:cNvSpPr txBox="1"/>
          <p:nvPr/>
        </p:nvSpPr>
        <p:spPr>
          <a:xfrm>
            <a:off x="1337263" y="5900821"/>
            <a:ext cx="9653662" cy="2308324"/>
          </a:xfrm>
          <a:prstGeom prst="rect">
            <a:avLst/>
          </a:prstGeom>
          <a:noFill/>
        </p:spPr>
        <p:txBody>
          <a:bodyPr wrap="square" rtlCol="0">
            <a:spAutoFit/>
          </a:bodyPr>
          <a:lstStyle/>
          <a:p>
            <a:pPr algn="ctr"/>
            <a:r>
              <a:rPr lang="en-US" sz="2400" dirty="0" smtClean="0">
                <a:solidFill>
                  <a:srgbClr val="FFD123"/>
                </a:solidFill>
              </a:rPr>
              <a:t>Processing </a:t>
            </a:r>
            <a:r>
              <a:rPr lang="en-US" sz="2400" dirty="0">
                <a:solidFill>
                  <a:srgbClr val="FFD123"/>
                </a:solidFill>
              </a:rPr>
              <a:t>or editing must be limited to making the image look as close to the original scene as </a:t>
            </a:r>
            <a:r>
              <a:rPr lang="en-US" sz="2400" dirty="0" smtClean="0">
                <a:solidFill>
                  <a:srgbClr val="FFD123"/>
                </a:solidFill>
              </a:rPr>
              <a:t>possible – enhancements are allowed.</a:t>
            </a:r>
            <a:endParaRPr lang="en-ZA" sz="2400" dirty="0" smtClean="0">
              <a:solidFill>
                <a:srgbClr val="859E52"/>
              </a:solidFill>
            </a:endParaRPr>
          </a:p>
          <a:p>
            <a:endParaRPr lang="en-US" sz="2400" dirty="0">
              <a:solidFill>
                <a:srgbClr val="859E52"/>
              </a:solidFill>
            </a:endParaRPr>
          </a:p>
          <a:p>
            <a:endParaRPr lang="en-US" sz="2400" dirty="0">
              <a:solidFill>
                <a:srgbClr val="859E52"/>
              </a:solidFill>
            </a:endParaRPr>
          </a:p>
          <a:p>
            <a:endParaRPr lang="en-ZA" sz="2400" dirty="0">
              <a:solidFill>
                <a:srgbClr val="859E52"/>
              </a:solidFill>
            </a:endParaRPr>
          </a:p>
          <a:p>
            <a:endParaRPr lang="en-ZA" sz="2400" dirty="0">
              <a:solidFill>
                <a:srgbClr val="859E52"/>
              </a:solidFill>
            </a:endParaRPr>
          </a:p>
        </p:txBody>
      </p:sp>
    </p:spTree>
    <p:extLst>
      <p:ext uri="{BB962C8B-B14F-4D97-AF65-F5344CB8AC3E}">
        <p14:creationId xmlns:p14="http://schemas.microsoft.com/office/powerpoint/2010/main" val="8249699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3231" y="1856975"/>
            <a:ext cx="5958769" cy="4032603"/>
          </a:xfrm>
          <a:prstGeom prst="rect">
            <a:avLst/>
          </a:prstGeom>
        </p:spPr>
      </p:pic>
      <p:sp>
        <p:nvSpPr>
          <p:cNvPr id="9" name="TextBox 8"/>
          <p:cNvSpPr txBox="1"/>
          <p:nvPr/>
        </p:nvSpPr>
        <p:spPr>
          <a:xfrm>
            <a:off x="5318677" y="229415"/>
            <a:ext cx="6809362" cy="646331"/>
          </a:xfrm>
          <a:prstGeom prst="rect">
            <a:avLst/>
          </a:prstGeom>
          <a:noFill/>
        </p:spPr>
        <p:txBody>
          <a:bodyPr wrap="square" rtlCol="0">
            <a:spAutoFit/>
          </a:bodyPr>
          <a:lstStyle/>
          <a:p>
            <a:pPr lvl="0" algn="ctr"/>
            <a:r>
              <a:rPr lang="en-US" dirty="0">
                <a:solidFill>
                  <a:srgbClr val="FFD123"/>
                </a:solidFill>
              </a:rPr>
              <a:t>In Nature and Wildlife, </a:t>
            </a:r>
            <a:r>
              <a:rPr lang="en-US" b="1" dirty="0">
                <a:solidFill>
                  <a:srgbClr val="FFD123"/>
                </a:solidFill>
              </a:rPr>
              <a:t>NO</a:t>
            </a:r>
            <a:r>
              <a:rPr lang="en-US" dirty="0">
                <a:solidFill>
                  <a:srgbClr val="FFD123"/>
                </a:solidFill>
              </a:rPr>
              <a:t> vignette may be added</a:t>
            </a:r>
            <a:r>
              <a:rPr lang="en-US" dirty="0" smtClean="0">
                <a:solidFill>
                  <a:srgbClr val="FFD123"/>
                </a:solidFill>
              </a:rPr>
              <a:t>.  </a:t>
            </a:r>
          </a:p>
          <a:p>
            <a:endParaRPr lang="en-ZA" dirty="0">
              <a:solidFill>
                <a:srgbClr val="FFD123"/>
              </a:solidFill>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02" y="1856975"/>
            <a:ext cx="6058740" cy="4032603"/>
          </a:xfrm>
          <a:prstGeom prst="rect">
            <a:avLst/>
          </a:prstGeom>
        </p:spPr>
      </p:pic>
    </p:spTree>
    <p:extLst>
      <p:ext uri="{BB962C8B-B14F-4D97-AF65-F5344CB8AC3E}">
        <p14:creationId xmlns:p14="http://schemas.microsoft.com/office/powerpoint/2010/main" val="42004469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5" name="TextBox 4"/>
          <p:cNvSpPr txBox="1"/>
          <p:nvPr/>
        </p:nvSpPr>
        <p:spPr>
          <a:xfrm>
            <a:off x="5318677" y="229415"/>
            <a:ext cx="6809362" cy="1477328"/>
          </a:xfrm>
          <a:prstGeom prst="rect">
            <a:avLst/>
          </a:prstGeom>
          <a:noFill/>
        </p:spPr>
        <p:txBody>
          <a:bodyPr wrap="square" rtlCol="0">
            <a:spAutoFit/>
          </a:bodyPr>
          <a:lstStyle/>
          <a:p>
            <a:pPr lvl="0" algn="ctr"/>
            <a:r>
              <a:rPr lang="en-US" dirty="0">
                <a:solidFill>
                  <a:srgbClr val="FFD123"/>
                </a:solidFill>
              </a:rPr>
              <a:t>In Nature and Wildlife, </a:t>
            </a:r>
            <a:r>
              <a:rPr lang="en-US" b="1" dirty="0">
                <a:solidFill>
                  <a:srgbClr val="FFD123"/>
                </a:solidFill>
              </a:rPr>
              <a:t>NO</a:t>
            </a:r>
            <a:r>
              <a:rPr lang="en-US" dirty="0">
                <a:solidFill>
                  <a:srgbClr val="FFD123"/>
                </a:solidFill>
              </a:rPr>
              <a:t> vignette may be added</a:t>
            </a:r>
            <a:r>
              <a:rPr lang="en-US" dirty="0" smtClean="0">
                <a:solidFill>
                  <a:srgbClr val="FFD123"/>
                </a:solidFill>
              </a:rPr>
              <a:t>.  </a:t>
            </a:r>
          </a:p>
          <a:p>
            <a:pPr lvl="0" algn="ctr"/>
            <a:endParaRPr lang="en-US" dirty="0" smtClean="0">
              <a:solidFill>
                <a:srgbClr val="FFD123"/>
              </a:solidFill>
            </a:endParaRPr>
          </a:p>
          <a:p>
            <a:pPr lvl="0" algn="ctr"/>
            <a:r>
              <a:rPr lang="en-US" dirty="0" smtClean="0">
                <a:solidFill>
                  <a:srgbClr val="FFD123"/>
                </a:solidFill>
              </a:rPr>
              <a:t>In the other no-manipulation categories a very </a:t>
            </a:r>
            <a:r>
              <a:rPr lang="en-US" dirty="0">
                <a:solidFill>
                  <a:srgbClr val="FFD123"/>
                </a:solidFill>
              </a:rPr>
              <a:t>subtle vignette is </a:t>
            </a:r>
            <a:r>
              <a:rPr lang="en-US" dirty="0" smtClean="0">
                <a:solidFill>
                  <a:srgbClr val="FFD123"/>
                </a:solidFill>
              </a:rPr>
              <a:t>allowed in PSSA salons. </a:t>
            </a:r>
            <a:endParaRPr lang="en-ZA" dirty="0">
              <a:solidFill>
                <a:srgbClr val="FFD123"/>
              </a:solidFill>
            </a:endParaRPr>
          </a:p>
          <a:p>
            <a:endParaRPr lang="en-ZA" dirty="0">
              <a:solidFill>
                <a:srgbClr val="FFD123"/>
              </a:solidFill>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2856" y="1706743"/>
            <a:ext cx="4799572" cy="5122073"/>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1195" y="1706742"/>
            <a:ext cx="4799572" cy="5122073"/>
          </a:xfrm>
          <a:prstGeom prst="rect">
            <a:avLst/>
          </a:prstGeom>
        </p:spPr>
      </p:pic>
    </p:spTree>
    <p:extLst>
      <p:ext uri="{BB962C8B-B14F-4D97-AF65-F5344CB8AC3E}">
        <p14:creationId xmlns:p14="http://schemas.microsoft.com/office/powerpoint/2010/main" val="15936953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10" name="TextBox 9"/>
          <p:cNvSpPr txBox="1"/>
          <p:nvPr/>
        </p:nvSpPr>
        <p:spPr>
          <a:xfrm>
            <a:off x="332509" y="1533588"/>
            <a:ext cx="11704319" cy="1200329"/>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indent="-285750" algn="ctr">
              <a:buFont typeface="Arial" panose="020B0604020202020204" pitchFamily="34" charset="0"/>
              <a:buChar char="•"/>
            </a:pPr>
            <a:r>
              <a:rPr lang="en-ZA" dirty="0">
                <a:solidFill>
                  <a:srgbClr val="FF0000"/>
                </a:solidFill>
              </a:rPr>
              <a:t>Adding a vignette during processing;</a:t>
            </a:r>
          </a:p>
          <a:p>
            <a:pPr marL="285750" lvl="0" indent="-285750" algn="ctr">
              <a:buFont typeface="Arial" panose="020B0604020202020204" pitchFamily="34" charset="0"/>
              <a:buChar char="•"/>
            </a:pPr>
            <a:endParaRPr lang="en-ZA" dirty="0">
              <a:solidFill>
                <a:srgbClr val="FF0000"/>
              </a:solidFill>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899" y="2697135"/>
            <a:ext cx="4943569" cy="3738834"/>
          </a:xfrm>
          <a:prstGeom prst="rect">
            <a:avLst/>
          </a:prstGeom>
        </p:spPr>
      </p:pic>
      <p:pic>
        <p:nvPicPr>
          <p:cNvPr id="5" name="Picture 4"/>
          <p:cNvPicPr>
            <a:picLocks noChangeAspect="1"/>
          </p:cNvPicPr>
          <p:nvPr/>
        </p:nvPicPr>
        <p:blipFill>
          <a:blip r:embed="rId5"/>
          <a:stretch>
            <a:fillRect/>
          </a:stretch>
        </p:blipFill>
        <p:spPr>
          <a:xfrm>
            <a:off x="1892443" y="2027376"/>
            <a:ext cx="8407113" cy="365792"/>
          </a:xfrm>
          <a:prstGeom prst="rect">
            <a:avLst/>
          </a:prstGeom>
        </p:spPr>
      </p:pic>
      <p:sp>
        <p:nvSpPr>
          <p:cNvPr id="6" name="TextBox 5"/>
          <p:cNvSpPr txBox="1"/>
          <p:nvPr/>
        </p:nvSpPr>
        <p:spPr>
          <a:xfrm>
            <a:off x="6478621" y="2733917"/>
            <a:ext cx="4357992" cy="1200329"/>
          </a:xfrm>
          <a:prstGeom prst="rect">
            <a:avLst/>
          </a:prstGeom>
          <a:noFill/>
        </p:spPr>
        <p:txBody>
          <a:bodyPr wrap="square" rtlCol="0">
            <a:spAutoFit/>
          </a:bodyPr>
          <a:lstStyle/>
          <a:p>
            <a:pPr algn="ctr"/>
            <a:r>
              <a:rPr lang="en-US" dirty="0">
                <a:solidFill>
                  <a:schemeClr val="bg1"/>
                </a:solidFill>
              </a:rPr>
              <a:t>A very effective image with the dark surrounds emphasizing the cuteness of the cheetah cub.  But did you shoot it like that?</a:t>
            </a:r>
            <a:endParaRPr lang="en-ZA" dirty="0">
              <a:solidFill>
                <a:schemeClr val="bg1"/>
              </a:solidFill>
            </a:endParaRPr>
          </a:p>
          <a:p>
            <a:endParaRPr lang="en-ZA" dirty="0"/>
          </a:p>
        </p:txBody>
      </p:sp>
    </p:spTree>
    <p:extLst>
      <p:ext uri="{BB962C8B-B14F-4D97-AF65-F5344CB8AC3E}">
        <p14:creationId xmlns:p14="http://schemas.microsoft.com/office/powerpoint/2010/main" val="6500039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10" name="TextBox 9"/>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indent="-285750" algn="ctr">
              <a:buFont typeface="Arial" panose="020B0604020202020204" pitchFamily="34" charset="0"/>
              <a:buChar char="•"/>
            </a:pPr>
            <a:r>
              <a:rPr lang="en-ZA" dirty="0">
                <a:solidFill>
                  <a:srgbClr val="FF0000"/>
                </a:solidFill>
              </a:rPr>
              <a:t>Adding a vignette during processing;</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899" y="2697135"/>
            <a:ext cx="4943569" cy="3738834"/>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9059" y="2641541"/>
            <a:ext cx="5691642" cy="3794428"/>
          </a:xfrm>
          <a:prstGeom prst="rect">
            <a:avLst/>
          </a:prstGeom>
        </p:spPr>
      </p:pic>
      <p:sp>
        <p:nvSpPr>
          <p:cNvPr id="5" name="TextBox 4"/>
          <p:cNvSpPr txBox="1"/>
          <p:nvPr/>
        </p:nvSpPr>
        <p:spPr>
          <a:xfrm>
            <a:off x="150337" y="6512631"/>
            <a:ext cx="12016902" cy="615553"/>
          </a:xfrm>
          <a:prstGeom prst="rect">
            <a:avLst/>
          </a:prstGeom>
          <a:noFill/>
        </p:spPr>
        <p:txBody>
          <a:bodyPr wrap="square" rtlCol="0">
            <a:spAutoFit/>
          </a:bodyPr>
          <a:lstStyle/>
          <a:p>
            <a:r>
              <a:rPr lang="en-US" sz="1600" dirty="0">
                <a:solidFill>
                  <a:srgbClr val="FF0000"/>
                </a:solidFill>
              </a:rPr>
              <a:t>A vignette has been used to darken the surrounds i.e. remove the areas you don’t want to see – therefore it is manipulation and not allowed.</a:t>
            </a:r>
            <a:endParaRPr lang="en-ZA" sz="1600" dirty="0">
              <a:solidFill>
                <a:srgbClr val="FF0000"/>
              </a:solidFill>
            </a:endParaRPr>
          </a:p>
          <a:p>
            <a:endParaRPr lang="en-ZA" dirty="0"/>
          </a:p>
        </p:txBody>
      </p:sp>
    </p:spTree>
    <p:extLst>
      <p:ext uri="{BB962C8B-B14F-4D97-AF65-F5344CB8AC3E}">
        <p14:creationId xmlns:p14="http://schemas.microsoft.com/office/powerpoint/2010/main" val="22511350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8" name="TextBox 7"/>
          <p:cNvSpPr txBox="1"/>
          <p:nvPr/>
        </p:nvSpPr>
        <p:spPr>
          <a:xfrm>
            <a:off x="1337263" y="4824483"/>
            <a:ext cx="9653662" cy="2308324"/>
          </a:xfrm>
          <a:prstGeom prst="rect">
            <a:avLst/>
          </a:prstGeom>
          <a:noFill/>
        </p:spPr>
        <p:txBody>
          <a:bodyPr wrap="square" rtlCol="0">
            <a:spAutoFit/>
          </a:bodyPr>
          <a:lstStyle/>
          <a:p>
            <a:pPr algn="ctr"/>
            <a:r>
              <a:rPr lang="en-US" sz="2400" dirty="0" smtClean="0">
                <a:solidFill>
                  <a:srgbClr val="FFD123"/>
                </a:solidFill>
              </a:rPr>
              <a:t>Processing </a:t>
            </a:r>
            <a:r>
              <a:rPr lang="en-US" sz="2400" dirty="0">
                <a:solidFill>
                  <a:srgbClr val="FFD123"/>
                </a:solidFill>
              </a:rPr>
              <a:t>or editing must be limited to making the image look as close to the original scene as </a:t>
            </a:r>
            <a:r>
              <a:rPr lang="en-US" sz="2400" dirty="0" smtClean="0">
                <a:solidFill>
                  <a:srgbClr val="FFD123"/>
                </a:solidFill>
              </a:rPr>
              <a:t>possible.</a:t>
            </a:r>
            <a:endParaRPr lang="en-ZA" sz="2400" dirty="0" smtClean="0">
              <a:solidFill>
                <a:srgbClr val="859E52"/>
              </a:solidFill>
            </a:endParaRPr>
          </a:p>
          <a:p>
            <a:endParaRPr lang="en-US" sz="2400" dirty="0">
              <a:solidFill>
                <a:srgbClr val="859E52"/>
              </a:solidFill>
            </a:endParaRPr>
          </a:p>
          <a:p>
            <a:endParaRPr lang="en-US" sz="2400" dirty="0">
              <a:solidFill>
                <a:srgbClr val="859E52"/>
              </a:solidFill>
            </a:endParaRPr>
          </a:p>
          <a:p>
            <a:endParaRPr lang="en-ZA" sz="2400" dirty="0">
              <a:solidFill>
                <a:srgbClr val="859E52"/>
              </a:solidFill>
            </a:endParaRPr>
          </a:p>
          <a:p>
            <a:endParaRPr lang="en-ZA" sz="2400" dirty="0">
              <a:solidFill>
                <a:srgbClr val="859E52"/>
              </a:solidFill>
            </a:endParaRPr>
          </a:p>
        </p:txBody>
      </p:sp>
      <p:sp>
        <p:nvSpPr>
          <p:cNvPr id="6" name="TextBox 5"/>
          <p:cNvSpPr txBox="1"/>
          <p:nvPr/>
        </p:nvSpPr>
        <p:spPr>
          <a:xfrm>
            <a:off x="-66501" y="5807413"/>
            <a:ext cx="12258502" cy="1200329"/>
          </a:xfrm>
          <a:prstGeom prst="rect">
            <a:avLst/>
          </a:prstGeom>
          <a:noFill/>
        </p:spPr>
        <p:txBody>
          <a:bodyPr wrap="square" rtlCol="0">
            <a:spAutoFit/>
          </a:bodyPr>
          <a:lstStyle/>
          <a:p>
            <a:pPr algn="ctr"/>
            <a:r>
              <a:rPr lang="en-ZA" sz="2400" dirty="0">
                <a:solidFill>
                  <a:srgbClr val="FFD123"/>
                </a:solidFill>
              </a:rPr>
              <a:t>Techniques that enhance the presentation of the photograph</a:t>
            </a:r>
            <a:r>
              <a:rPr lang="en-ZA" sz="2400" dirty="0" smtClean="0">
                <a:solidFill>
                  <a:srgbClr val="FFD123"/>
                </a:solidFill>
              </a:rPr>
              <a:t>, without </a:t>
            </a:r>
            <a:r>
              <a:rPr lang="en-ZA" sz="2400" dirty="0">
                <a:solidFill>
                  <a:srgbClr val="FFD123"/>
                </a:solidFill>
              </a:rPr>
              <a:t>changing the nature story or the pictorial content, </a:t>
            </a:r>
            <a:r>
              <a:rPr lang="en-ZA" sz="2400" dirty="0" smtClean="0">
                <a:solidFill>
                  <a:srgbClr val="FFD123"/>
                </a:solidFill>
              </a:rPr>
              <a:t>or </a:t>
            </a:r>
            <a:r>
              <a:rPr lang="en-ZA" sz="2400" dirty="0">
                <a:solidFill>
                  <a:srgbClr val="FFD123"/>
                </a:solidFill>
              </a:rPr>
              <a:t>without altering the content of the original scene, are permitted.</a:t>
            </a:r>
          </a:p>
          <a:p>
            <a:endParaRPr lang="en-ZA" sz="24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87" y="1532643"/>
            <a:ext cx="3691128" cy="3291840"/>
          </a:xfrm>
          <a:prstGeom prst="rect">
            <a:avLst/>
          </a:prstGeom>
        </p:spPr>
      </p:pic>
      <p:sp>
        <p:nvSpPr>
          <p:cNvPr id="5" name="TextBox 4"/>
          <p:cNvSpPr txBox="1"/>
          <p:nvPr/>
        </p:nvSpPr>
        <p:spPr>
          <a:xfrm>
            <a:off x="8022076" y="63097"/>
            <a:ext cx="4357991" cy="738664"/>
          </a:xfrm>
          <a:prstGeom prst="rect">
            <a:avLst/>
          </a:prstGeom>
          <a:noFill/>
        </p:spPr>
        <p:txBody>
          <a:bodyPr wrap="square" rtlCol="0">
            <a:spAutoFit/>
          </a:bodyPr>
          <a:lstStyle/>
          <a:p>
            <a:r>
              <a:rPr lang="en-US" sz="2400" dirty="0">
                <a:solidFill>
                  <a:srgbClr val="FF0000"/>
                </a:solidFill>
              </a:rPr>
              <a:t>Is the dark background real?</a:t>
            </a:r>
            <a:endParaRPr lang="en-ZA" sz="2400" dirty="0">
              <a:solidFill>
                <a:srgbClr val="FF0000"/>
              </a:solidFill>
            </a:endParaRPr>
          </a:p>
          <a:p>
            <a:endParaRPr lang="en-ZA" dirty="0"/>
          </a:p>
        </p:txBody>
      </p:sp>
    </p:spTree>
    <p:extLst>
      <p:ext uri="{BB962C8B-B14F-4D97-AF65-F5344CB8AC3E}">
        <p14:creationId xmlns:p14="http://schemas.microsoft.com/office/powerpoint/2010/main" val="26196651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8" name="TextBox 7"/>
          <p:cNvSpPr txBox="1"/>
          <p:nvPr/>
        </p:nvSpPr>
        <p:spPr>
          <a:xfrm>
            <a:off x="1337263" y="4824483"/>
            <a:ext cx="9653662" cy="2308324"/>
          </a:xfrm>
          <a:prstGeom prst="rect">
            <a:avLst/>
          </a:prstGeom>
          <a:noFill/>
        </p:spPr>
        <p:txBody>
          <a:bodyPr wrap="square" rtlCol="0">
            <a:spAutoFit/>
          </a:bodyPr>
          <a:lstStyle/>
          <a:p>
            <a:pPr algn="ctr"/>
            <a:r>
              <a:rPr lang="en-US" sz="2400" dirty="0" smtClean="0">
                <a:solidFill>
                  <a:srgbClr val="FFD123"/>
                </a:solidFill>
              </a:rPr>
              <a:t>Processing </a:t>
            </a:r>
            <a:r>
              <a:rPr lang="en-US" sz="2400" dirty="0">
                <a:solidFill>
                  <a:srgbClr val="FFD123"/>
                </a:solidFill>
              </a:rPr>
              <a:t>or editing must be limited to making the image look as close to the original scene as </a:t>
            </a:r>
            <a:r>
              <a:rPr lang="en-US" sz="2400" dirty="0" smtClean="0">
                <a:solidFill>
                  <a:srgbClr val="FFD123"/>
                </a:solidFill>
              </a:rPr>
              <a:t>possible.</a:t>
            </a:r>
            <a:endParaRPr lang="en-ZA" sz="2400" dirty="0" smtClean="0">
              <a:solidFill>
                <a:srgbClr val="859E52"/>
              </a:solidFill>
            </a:endParaRPr>
          </a:p>
          <a:p>
            <a:endParaRPr lang="en-US" sz="2400" dirty="0">
              <a:solidFill>
                <a:srgbClr val="859E52"/>
              </a:solidFill>
            </a:endParaRPr>
          </a:p>
          <a:p>
            <a:endParaRPr lang="en-US" sz="2400" dirty="0">
              <a:solidFill>
                <a:srgbClr val="859E52"/>
              </a:solidFill>
            </a:endParaRPr>
          </a:p>
          <a:p>
            <a:endParaRPr lang="en-ZA" sz="2400" dirty="0">
              <a:solidFill>
                <a:srgbClr val="859E52"/>
              </a:solidFill>
            </a:endParaRPr>
          </a:p>
          <a:p>
            <a:endParaRPr lang="en-ZA" sz="2400" dirty="0">
              <a:solidFill>
                <a:srgbClr val="859E52"/>
              </a:solidFill>
            </a:endParaRPr>
          </a:p>
        </p:txBody>
      </p:sp>
      <p:sp>
        <p:nvSpPr>
          <p:cNvPr id="6" name="TextBox 5"/>
          <p:cNvSpPr txBox="1"/>
          <p:nvPr/>
        </p:nvSpPr>
        <p:spPr>
          <a:xfrm>
            <a:off x="-66501" y="5807413"/>
            <a:ext cx="12258502" cy="1200329"/>
          </a:xfrm>
          <a:prstGeom prst="rect">
            <a:avLst/>
          </a:prstGeom>
          <a:noFill/>
        </p:spPr>
        <p:txBody>
          <a:bodyPr wrap="square" rtlCol="0">
            <a:spAutoFit/>
          </a:bodyPr>
          <a:lstStyle/>
          <a:p>
            <a:pPr algn="ctr"/>
            <a:r>
              <a:rPr lang="en-ZA" sz="2400" dirty="0">
                <a:solidFill>
                  <a:srgbClr val="FFD123"/>
                </a:solidFill>
              </a:rPr>
              <a:t>Techniques that enhance the presentation of the photograph</a:t>
            </a:r>
            <a:r>
              <a:rPr lang="en-ZA" sz="2400" dirty="0" smtClean="0">
                <a:solidFill>
                  <a:srgbClr val="FFD123"/>
                </a:solidFill>
              </a:rPr>
              <a:t>, without </a:t>
            </a:r>
            <a:r>
              <a:rPr lang="en-ZA" sz="2400" dirty="0">
                <a:solidFill>
                  <a:srgbClr val="FFD123"/>
                </a:solidFill>
              </a:rPr>
              <a:t>changing the nature story or the pictorial content, </a:t>
            </a:r>
            <a:r>
              <a:rPr lang="en-ZA" sz="2400" dirty="0" smtClean="0">
                <a:solidFill>
                  <a:srgbClr val="FFD123"/>
                </a:solidFill>
              </a:rPr>
              <a:t>or </a:t>
            </a:r>
            <a:r>
              <a:rPr lang="en-ZA" sz="2400" dirty="0">
                <a:solidFill>
                  <a:srgbClr val="FFD123"/>
                </a:solidFill>
              </a:rPr>
              <a:t>without altering the content of the original scene, are permitted.</a:t>
            </a:r>
          </a:p>
          <a:p>
            <a:endParaRPr lang="en-ZA" sz="24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87" y="1532643"/>
            <a:ext cx="3691128" cy="329184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49412" y="1532643"/>
            <a:ext cx="3691128" cy="3291840"/>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63465" y="1532643"/>
            <a:ext cx="3691128" cy="3291840"/>
          </a:xfrm>
          <a:prstGeom prst="rect">
            <a:avLst/>
          </a:prstGeom>
        </p:spPr>
      </p:pic>
      <p:sp>
        <p:nvSpPr>
          <p:cNvPr id="10" name="TextBox 9"/>
          <p:cNvSpPr txBox="1"/>
          <p:nvPr/>
        </p:nvSpPr>
        <p:spPr>
          <a:xfrm>
            <a:off x="8022076" y="63097"/>
            <a:ext cx="4357991" cy="738664"/>
          </a:xfrm>
          <a:prstGeom prst="rect">
            <a:avLst/>
          </a:prstGeom>
          <a:noFill/>
        </p:spPr>
        <p:txBody>
          <a:bodyPr wrap="square" rtlCol="0">
            <a:spAutoFit/>
          </a:bodyPr>
          <a:lstStyle/>
          <a:p>
            <a:r>
              <a:rPr lang="en-US" sz="2400" dirty="0">
                <a:solidFill>
                  <a:srgbClr val="FF0000"/>
                </a:solidFill>
              </a:rPr>
              <a:t>Is the dark background real?</a:t>
            </a:r>
            <a:endParaRPr lang="en-ZA" sz="2400" dirty="0">
              <a:solidFill>
                <a:srgbClr val="FF0000"/>
              </a:solidFill>
            </a:endParaRPr>
          </a:p>
          <a:p>
            <a:endParaRPr lang="en-ZA" dirty="0"/>
          </a:p>
        </p:txBody>
      </p:sp>
      <p:sp>
        <p:nvSpPr>
          <p:cNvPr id="5" name="TextBox 4"/>
          <p:cNvSpPr txBox="1"/>
          <p:nvPr/>
        </p:nvSpPr>
        <p:spPr>
          <a:xfrm>
            <a:off x="5437762" y="642026"/>
            <a:ext cx="6416831" cy="1200329"/>
          </a:xfrm>
          <a:prstGeom prst="rect">
            <a:avLst/>
          </a:prstGeom>
          <a:noFill/>
        </p:spPr>
        <p:txBody>
          <a:bodyPr wrap="square" rtlCol="0">
            <a:spAutoFit/>
          </a:bodyPr>
          <a:lstStyle/>
          <a:p>
            <a:r>
              <a:rPr lang="en-US" dirty="0" smtClean="0">
                <a:solidFill>
                  <a:schemeClr val="bg1"/>
                </a:solidFill>
              </a:rPr>
              <a:t>Yes it </a:t>
            </a:r>
            <a:r>
              <a:rPr lang="en-US" dirty="0">
                <a:solidFill>
                  <a:schemeClr val="bg1"/>
                </a:solidFill>
              </a:rPr>
              <a:t>is real because the background was obviously dark, but be careful of going too far </a:t>
            </a:r>
            <a:r>
              <a:rPr lang="en-US" dirty="0">
                <a:solidFill>
                  <a:srgbClr val="FF0000"/>
                </a:solidFill>
              </a:rPr>
              <a:t>– the first image </a:t>
            </a:r>
            <a:r>
              <a:rPr lang="en-US" dirty="0" smtClean="0">
                <a:solidFill>
                  <a:srgbClr val="FF0000"/>
                </a:solidFill>
              </a:rPr>
              <a:t>probably did go </a:t>
            </a:r>
            <a:r>
              <a:rPr lang="en-US" dirty="0">
                <a:solidFill>
                  <a:srgbClr val="FF0000"/>
                </a:solidFill>
              </a:rPr>
              <a:t>too far because </a:t>
            </a:r>
            <a:r>
              <a:rPr lang="en-US" dirty="0" smtClean="0">
                <a:solidFill>
                  <a:srgbClr val="FF0000"/>
                </a:solidFill>
              </a:rPr>
              <a:t>you </a:t>
            </a:r>
            <a:r>
              <a:rPr lang="en-US" dirty="0">
                <a:solidFill>
                  <a:srgbClr val="FF0000"/>
                </a:solidFill>
              </a:rPr>
              <a:t>are effectively removing the water by </a:t>
            </a:r>
            <a:r>
              <a:rPr lang="en-US" dirty="0" smtClean="0">
                <a:solidFill>
                  <a:srgbClr val="FF0000"/>
                </a:solidFill>
              </a:rPr>
              <a:t>darkening it</a:t>
            </a:r>
            <a:r>
              <a:rPr lang="en-US" dirty="0">
                <a:solidFill>
                  <a:srgbClr val="FF0000"/>
                </a:solidFill>
              </a:rPr>
              <a:t>.</a:t>
            </a:r>
            <a:endParaRPr lang="en-ZA" dirty="0">
              <a:solidFill>
                <a:srgbClr val="FF0000"/>
              </a:solidFill>
            </a:endParaRPr>
          </a:p>
          <a:p>
            <a:endParaRPr lang="en-ZA" dirty="0">
              <a:solidFill>
                <a:srgbClr val="FF0000"/>
              </a:solidFill>
            </a:endParaRPr>
          </a:p>
        </p:txBody>
      </p:sp>
    </p:spTree>
    <p:extLst>
      <p:ext uri="{BB962C8B-B14F-4D97-AF65-F5344CB8AC3E}">
        <p14:creationId xmlns:p14="http://schemas.microsoft.com/office/powerpoint/2010/main" val="12232220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8" name="TextBox 7"/>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a:t>
            </a:r>
            <a:r>
              <a:rPr lang="en-ZA" dirty="0" smtClean="0">
                <a:solidFill>
                  <a:srgbClr val="FF0000"/>
                </a:solidFill>
              </a:rPr>
              <a:t>scene by darkening</a:t>
            </a:r>
            <a:endParaRPr lang="en-ZA" dirty="0">
              <a:solidFill>
                <a:srgbClr val="FF0000"/>
              </a:solidFill>
            </a:endParaRPr>
          </a:p>
        </p:txBody>
      </p:sp>
      <p:sp>
        <p:nvSpPr>
          <p:cNvPr id="5" name="Rectangle 4"/>
          <p:cNvSpPr/>
          <p:nvPr/>
        </p:nvSpPr>
        <p:spPr>
          <a:xfrm>
            <a:off x="1524000" y="1987062"/>
            <a:ext cx="9290538" cy="5890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p:cNvSpPr txBox="1"/>
          <p:nvPr/>
        </p:nvSpPr>
        <p:spPr>
          <a:xfrm>
            <a:off x="6799634" y="2821021"/>
            <a:ext cx="4445540" cy="1477328"/>
          </a:xfrm>
          <a:prstGeom prst="rect">
            <a:avLst/>
          </a:prstGeom>
          <a:noFill/>
        </p:spPr>
        <p:txBody>
          <a:bodyPr wrap="square" rtlCol="0">
            <a:spAutoFit/>
          </a:bodyPr>
          <a:lstStyle/>
          <a:p>
            <a:pPr algn="ctr"/>
            <a:r>
              <a:rPr lang="en-US" dirty="0">
                <a:solidFill>
                  <a:schemeClr val="bg1"/>
                </a:solidFill>
              </a:rPr>
              <a:t>This image looks quite “normal” and it was entered into a nature section and was accepted.  </a:t>
            </a:r>
            <a:r>
              <a:rPr lang="en-US" dirty="0">
                <a:solidFill>
                  <a:srgbClr val="FF0000"/>
                </a:solidFill>
              </a:rPr>
              <a:t>It was only on requesting the raw image that the problem could be seen.</a:t>
            </a:r>
            <a:endParaRPr lang="en-ZA" dirty="0">
              <a:solidFill>
                <a:srgbClr val="FF0000"/>
              </a:solidFill>
            </a:endParaRPr>
          </a:p>
          <a:p>
            <a:endParaRPr lang="en-ZA" dirty="0">
              <a:solidFill>
                <a:srgbClr val="FF0000"/>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840" y="2567346"/>
            <a:ext cx="5046795" cy="3725146"/>
          </a:xfrm>
          <a:prstGeom prst="rect">
            <a:avLst/>
          </a:prstGeom>
        </p:spPr>
      </p:pic>
    </p:spTree>
    <p:extLst>
      <p:ext uri="{BB962C8B-B14F-4D97-AF65-F5344CB8AC3E}">
        <p14:creationId xmlns:p14="http://schemas.microsoft.com/office/powerpoint/2010/main" val="15305902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840" y="2567346"/>
            <a:ext cx="5046795" cy="3725146"/>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1196" y="2567346"/>
            <a:ext cx="5698243" cy="3798828"/>
          </a:xfrm>
          <a:prstGeom prst="rect">
            <a:avLst/>
          </a:prstGeom>
        </p:spPr>
      </p:pic>
      <p:sp>
        <p:nvSpPr>
          <p:cNvPr id="9" name="TextBox 8"/>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a:t>
            </a:r>
            <a:r>
              <a:rPr lang="en-ZA" dirty="0" smtClean="0">
                <a:solidFill>
                  <a:srgbClr val="FF0000"/>
                </a:solidFill>
              </a:rPr>
              <a:t>scene by DARKENING</a:t>
            </a:r>
            <a:endParaRPr lang="en-ZA" dirty="0">
              <a:solidFill>
                <a:srgbClr val="FF0000"/>
              </a:solidFill>
            </a:endParaRPr>
          </a:p>
        </p:txBody>
      </p:sp>
      <p:sp>
        <p:nvSpPr>
          <p:cNvPr id="8" name="Rectangle 7"/>
          <p:cNvSpPr/>
          <p:nvPr/>
        </p:nvSpPr>
        <p:spPr>
          <a:xfrm>
            <a:off x="44335" y="6266824"/>
            <a:ext cx="12036828" cy="923330"/>
          </a:xfrm>
          <a:prstGeom prst="rect">
            <a:avLst/>
          </a:prstGeom>
        </p:spPr>
        <p:txBody>
          <a:bodyPr wrap="square">
            <a:spAutoFit/>
          </a:bodyPr>
          <a:lstStyle/>
          <a:p>
            <a:pPr algn="ctr"/>
            <a:r>
              <a:rPr lang="en-US" dirty="0">
                <a:solidFill>
                  <a:srgbClr val="FF0000"/>
                </a:solidFill>
              </a:rPr>
              <a:t>The whole background has been darkened far too much – not just enhancing the image but totally changing the time of day and removing the surrounds.  It is definitely not allowed.</a:t>
            </a:r>
          </a:p>
          <a:p>
            <a:endParaRPr lang="en-ZA" dirty="0"/>
          </a:p>
        </p:txBody>
      </p:sp>
    </p:spTree>
    <p:extLst>
      <p:ext uri="{BB962C8B-B14F-4D97-AF65-F5344CB8AC3E}">
        <p14:creationId xmlns:p14="http://schemas.microsoft.com/office/powerpoint/2010/main" val="42760270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8" name="TextBox 7"/>
          <p:cNvSpPr txBox="1"/>
          <p:nvPr/>
        </p:nvSpPr>
        <p:spPr>
          <a:xfrm>
            <a:off x="206432" y="2035278"/>
            <a:ext cx="5271655" cy="3785652"/>
          </a:xfrm>
          <a:prstGeom prst="rect">
            <a:avLst/>
          </a:prstGeom>
          <a:noFill/>
        </p:spPr>
        <p:txBody>
          <a:bodyPr wrap="square" rtlCol="0">
            <a:spAutoFit/>
          </a:bodyPr>
          <a:lstStyle/>
          <a:p>
            <a:r>
              <a:rPr lang="en-ZA" sz="2400" dirty="0">
                <a:solidFill>
                  <a:srgbClr val="FFD123"/>
                </a:solidFill>
              </a:rPr>
              <a:t>Techniques that enhance the presentation of the photograph </a:t>
            </a:r>
            <a:r>
              <a:rPr lang="en-ZA" sz="2400" dirty="0"/>
              <a:t>without changing the nature story or the pictorial content, or without altering the content of the original scene,</a:t>
            </a:r>
            <a:r>
              <a:rPr lang="en-ZA" sz="2400" dirty="0">
                <a:solidFill>
                  <a:srgbClr val="FFD123"/>
                </a:solidFill>
              </a:rPr>
              <a:t> are permitted</a:t>
            </a:r>
            <a:r>
              <a:rPr lang="en-ZA" sz="2400" dirty="0" smtClean="0">
                <a:solidFill>
                  <a:srgbClr val="FFD123"/>
                </a:solidFill>
              </a:rPr>
              <a:t>.</a:t>
            </a:r>
          </a:p>
          <a:p>
            <a:endParaRPr lang="en-US" sz="2400" dirty="0">
              <a:solidFill>
                <a:srgbClr val="FFD123"/>
              </a:solidFill>
            </a:endParaRPr>
          </a:p>
          <a:p>
            <a:endParaRPr lang="en-ZA" sz="2400" dirty="0" smtClean="0">
              <a:solidFill>
                <a:srgbClr val="FFD123"/>
              </a:solidFill>
            </a:endParaRPr>
          </a:p>
          <a:p>
            <a:endParaRPr lang="en-US" sz="2400" dirty="0">
              <a:solidFill>
                <a:srgbClr val="FFD123"/>
              </a:solidFill>
            </a:endParaRPr>
          </a:p>
          <a:p>
            <a:endParaRPr lang="en-ZA" sz="2400" dirty="0">
              <a:solidFill>
                <a:srgbClr val="FFD123"/>
              </a:solidFill>
            </a:endParaRPr>
          </a:p>
          <a:p>
            <a:endParaRPr lang="en-ZA" sz="2400"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8167" y="1348965"/>
            <a:ext cx="5647667" cy="5151588"/>
          </a:xfrm>
          <a:prstGeom prst="rect">
            <a:avLst/>
          </a:prstGeom>
        </p:spPr>
      </p:pic>
    </p:spTree>
    <p:extLst>
      <p:ext uri="{BB962C8B-B14F-4D97-AF65-F5344CB8AC3E}">
        <p14:creationId xmlns:p14="http://schemas.microsoft.com/office/powerpoint/2010/main" val="16346085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8" name="TextBox 7"/>
          <p:cNvSpPr txBox="1"/>
          <p:nvPr/>
        </p:nvSpPr>
        <p:spPr>
          <a:xfrm>
            <a:off x="206432" y="2035278"/>
            <a:ext cx="5271655" cy="4154984"/>
          </a:xfrm>
          <a:prstGeom prst="rect">
            <a:avLst/>
          </a:prstGeom>
          <a:noFill/>
        </p:spPr>
        <p:txBody>
          <a:bodyPr wrap="square" rtlCol="0">
            <a:spAutoFit/>
          </a:bodyPr>
          <a:lstStyle/>
          <a:p>
            <a:r>
              <a:rPr lang="en-ZA" sz="2400" dirty="0">
                <a:solidFill>
                  <a:srgbClr val="FFD123"/>
                </a:solidFill>
              </a:rPr>
              <a:t>Techniques that enhance the presentation of the </a:t>
            </a:r>
            <a:r>
              <a:rPr lang="en-ZA" sz="2400" dirty="0" smtClean="0">
                <a:solidFill>
                  <a:srgbClr val="FFD123"/>
                </a:solidFill>
              </a:rPr>
              <a:t>photograph, </a:t>
            </a:r>
            <a:r>
              <a:rPr lang="en-ZA" sz="2400" dirty="0">
                <a:solidFill>
                  <a:srgbClr val="FFD123"/>
                </a:solidFill>
              </a:rPr>
              <a:t>without changing the nature story or the pictorial content, or without altering the content of the original scene, are permitted</a:t>
            </a:r>
            <a:r>
              <a:rPr lang="en-ZA" sz="2400" dirty="0" smtClean="0">
                <a:solidFill>
                  <a:srgbClr val="FFD123"/>
                </a:solidFill>
              </a:rPr>
              <a:t>.</a:t>
            </a:r>
          </a:p>
          <a:p>
            <a:endParaRPr lang="en-US" sz="2400" dirty="0" smtClean="0">
              <a:solidFill>
                <a:srgbClr val="FFD123"/>
              </a:solidFill>
            </a:endParaRPr>
          </a:p>
          <a:p>
            <a:endParaRPr lang="en-US" sz="2400" dirty="0">
              <a:solidFill>
                <a:srgbClr val="FFD123"/>
              </a:solidFill>
            </a:endParaRPr>
          </a:p>
          <a:p>
            <a:endParaRPr lang="en-ZA" sz="2400" dirty="0" smtClean="0">
              <a:solidFill>
                <a:srgbClr val="FFD123"/>
              </a:solidFill>
            </a:endParaRPr>
          </a:p>
          <a:p>
            <a:endParaRPr lang="en-US" sz="2400" dirty="0">
              <a:solidFill>
                <a:srgbClr val="FFD123"/>
              </a:solidFill>
            </a:endParaRPr>
          </a:p>
          <a:p>
            <a:endParaRPr lang="en-ZA" sz="2400" dirty="0">
              <a:solidFill>
                <a:srgbClr val="FFD123"/>
              </a:solidFill>
            </a:endParaRPr>
          </a:p>
          <a:p>
            <a:endParaRPr lang="en-ZA" sz="2400"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8167" y="1348965"/>
            <a:ext cx="5647667" cy="5151588"/>
          </a:xfrm>
          <a:prstGeom prst="rect">
            <a:avLst/>
          </a:prstGeom>
        </p:spPr>
      </p:pic>
    </p:spTree>
    <p:extLst>
      <p:ext uri="{BB962C8B-B14F-4D97-AF65-F5344CB8AC3E}">
        <p14:creationId xmlns:p14="http://schemas.microsoft.com/office/powerpoint/2010/main" val="6814549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8" name="TextBox 7"/>
          <p:cNvSpPr txBox="1"/>
          <p:nvPr/>
        </p:nvSpPr>
        <p:spPr>
          <a:xfrm>
            <a:off x="206432" y="2035278"/>
            <a:ext cx="5271655" cy="5340501"/>
          </a:xfrm>
          <a:prstGeom prst="rect">
            <a:avLst/>
          </a:prstGeom>
          <a:noFill/>
        </p:spPr>
        <p:txBody>
          <a:bodyPr wrap="square" rtlCol="0">
            <a:spAutoFit/>
          </a:bodyPr>
          <a:lstStyle/>
          <a:p>
            <a:r>
              <a:rPr lang="en-ZA" sz="2400" dirty="0">
                <a:solidFill>
                  <a:srgbClr val="FFD123"/>
                </a:solidFill>
              </a:rPr>
              <a:t>Techniques that enhance the presentation of the </a:t>
            </a:r>
            <a:r>
              <a:rPr lang="en-ZA" sz="2400" dirty="0" smtClean="0">
                <a:solidFill>
                  <a:srgbClr val="FFD123"/>
                </a:solidFill>
              </a:rPr>
              <a:t>photograph, </a:t>
            </a:r>
            <a:r>
              <a:rPr lang="en-ZA" sz="2400" dirty="0">
                <a:solidFill>
                  <a:srgbClr val="FFD123"/>
                </a:solidFill>
              </a:rPr>
              <a:t>without changing the nature story or the pictorial content, or without altering the content of the original scene, are permitted</a:t>
            </a:r>
            <a:r>
              <a:rPr lang="en-ZA" sz="2400" dirty="0" smtClean="0">
                <a:solidFill>
                  <a:srgbClr val="FFD123"/>
                </a:solidFill>
              </a:rPr>
              <a:t>.</a:t>
            </a:r>
          </a:p>
          <a:p>
            <a:endParaRPr lang="en-US" sz="2400" dirty="0" smtClean="0">
              <a:solidFill>
                <a:srgbClr val="FFD123"/>
              </a:solidFill>
            </a:endParaRPr>
          </a:p>
          <a:p>
            <a:r>
              <a:rPr lang="en-ZA" sz="2400" dirty="0" smtClean="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techniques that add, relocate, replace, or remove any elements except by cropping are permitted.</a:t>
            </a:r>
            <a:endParaRPr lang="en-ZA"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solidFill>
                <a:srgbClr val="FFD123"/>
              </a:solidFill>
            </a:endParaRPr>
          </a:p>
          <a:p>
            <a:endParaRPr lang="en-ZA" sz="2400" dirty="0" smtClean="0">
              <a:solidFill>
                <a:srgbClr val="FFD123"/>
              </a:solidFill>
            </a:endParaRPr>
          </a:p>
          <a:p>
            <a:endParaRPr lang="en-US" sz="2400" dirty="0">
              <a:solidFill>
                <a:srgbClr val="FFD123"/>
              </a:solidFill>
            </a:endParaRPr>
          </a:p>
          <a:p>
            <a:endParaRPr lang="en-ZA" sz="2400" dirty="0">
              <a:solidFill>
                <a:srgbClr val="FFD123"/>
              </a:solidFill>
            </a:endParaRPr>
          </a:p>
          <a:p>
            <a:endParaRPr lang="en-ZA" sz="2400"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8167" y="1348965"/>
            <a:ext cx="5647667" cy="5151588"/>
          </a:xfrm>
          <a:prstGeom prst="rect">
            <a:avLst/>
          </a:prstGeom>
        </p:spPr>
      </p:pic>
    </p:spTree>
    <p:extLst>
      <p:ext uri="{BB962C8B-B14F-4D97-AF65-F5344CB8AC3E}">
        <p14:creationId xmlns:p14="http://schemas.microsoft.com/office/powerpoint/2010/main" val="319983893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8167" y="1348965"/>
            <a:ext cx="5647667" cy="5151588"/>
          </a:xfrm>
          <a:prstGeom prst="rect">
            <a:avLst/>
          </a:prstGeom>
        </p:spPr>
      </p:pic>
      <p:sp>
        <p:nvSpPr>
          <p:cNvPr id="10" name="TextBox 9"/>
          <p:cNvSpPr txBox="1"/>
          <p:nvPr/>
        </p:nvSpPr>
        <p:spPr>
          <a:xfrm>
            <a:off x="6346697" y="237138"/>
            <a:ext cx="5345084" cy="1200329"/>
          </a:xfrm>
          <a:prstGeom prst="rect">
            <a:avLst/>
          </a:prstGeom>
          <a:noFill/>
        </p:spPr>
        <p:txBody>
          <a:bodyPr wrap="square" rtlCol="0">
            <a:spAutoFit/>
          </a:bodyPr>
          <a:lstStyle/>
          <a:p>
            <a:pPr algn="ctr"/>
            <a:r>
              <a:rPr lang="en-ZA" dirty="0">
                <a:solidFill>
                  <a:srgbClr val="FF0000"/>
                </a:solidFill>
                <a:latin typeface="Arial" panose="020B0604020202020204" pitchFamily="34" charset="0"/>
                <a:ea typeface="Calibri" panose="020F0502020204030204" pitchFamily="34" charset="0"/>
                <a:cs typeface="Times New Roman" panose="02020603050405020304" pitchFamily="18" charset="0"/>
              </a:rPr>
              <a:t>No techniques that add, relocate, replace, or remove any elements except by cropping are permitted.</a:t>
            </a:r>
            <a:endParaRPr lang="en-ZA" sz="16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ZA"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381" y="3208713"/>
            <a:ext cx="4946904" cy="3291840"/>
          </a:xfrm>
          <a:prstGeom prst="rect">
            <a:avLst/>
          </a:prstGeom>
        </p:spPr>
      </p:pic>
      <p:sp>
        <p:nvSpPr>
          <p:cNvPr id="14" name="TextBox 13"/>
          <p:cNvSpPr txBox="1"/>
          <p:nvPr/>
        </p:nvSpPr>
        <p:spPr>
          <a:xfrm>
            <a:off x="2074856" y="1867411"/>
            <a:ext cx="2909455" cy="1200329"/>
          </a:xfrm>
          <a:prstGeom prst="rect">
            <a:avLst/>
          </a:prstGeom>
          <a:noFill/>
        </p:spPr>
        <p:txBody>
          <a:bodyPr wrap="square" rtlCol="0">
            <a:spAutoFit/>
          </a:bodyPr>
          <a:lstStyle/>
          <a:p>
            <a:r>
              <a:rPr lang="en-US" dirty="0" smtClean="0">
                <a:solidFill>
                  <a:srgbClr val="FFD123"/>
                </a:solidFill>
                <a:latin typeface="Wingdings 2" panose="05020102010507070707" pitchFamily="18" charset="2"/>
              </a:rPr>
              <a:t>P </a:t>
            </a:r>
            <a:r>
              <a:rPr lang="en-US" dirty="0" smtClean="0">
                <a:solidFill>
                  <a:srgbClr val="FFD123"/>
                </a:solidFill>
              </a:rPr>
              <a:t>enhance</a:t>
            </a:r>
            <a:endParaRPr lang="en-US" dirty="0" smtClean="0">
              <a:solidFill>
                <a:srgbClr val="FFD123"/>
              </a:solidFill>
              <a:latin typeface="Wingdings 2" panose="05020102010507070707" pitchFamily="18" charset="2"/>
            </a:endParaRPr>
          </a:p>
          <a:p>
            <a:pPr marL="285750" indent="-285750">
              <a:buFont typeface="Wingdings 2" panose="05020102010507070707" pitchFamily="18" charset="2"/>
              <a:buChar char="P"/>
            </a:pPr>
            <a:r>
              <a:rPr lang="en-US" dirty="0">
                <a:solidFill>
                  <a:srgbClr val="FFD123"/>
                </a:solidFill>
              </a:rPr>
              <a:t> </a:t>
            </a:r>
            <a:r>
              <a:rPr lang="en-US" dirty="0" smtClean="0">
                <a:solidFill>
                  <a:srgbClr val="FFD123"/>
                </a:solidFill>
              </a:rPr>
              <a:t> crop</a:t>
            </a:r>
          </a:p>
          <a:p>
            <a:r>
              <a:rPr lang="en-US" dirty="0" smtClean="0">
                <a:solidFill>
                  <a:srgbClr val="FF0000"/>
                </a:solidFill>
                <a:latin typeface="Wingdings 2" panose="05020102010507070707" pitchFamily="18" charset="2"/>
              </a:rPr>
              <a:t>O</a:t>
            </a:r>
            <a:r>
              <a:rPr lang="en-US" dirty="0" smtClean="0">
                <a:solidFill>
                  <a:srgbClr val="FFD123"/>
                </a:solidFill>
                <a:latin typeface="Wingdings 2" panose="05020102010507070707" pitchFamily="18" charset="2"/>
              </a:rPr>
              <a:t> </a:t>
            </a:r>
            <a:r>
              <a:rPr lang="en-US" dirty="0" smtClean="0">
                <a:solidFill>
                  <a:srgbClr val="FF0000"/>
                </a:solidFill>
              </a:rPr>
              <a:t>replace</a:t>
            </a:r>
          </a:p>
          <a:p>
            <a:r>
              <a:rPr lang="en-US" dirty="0" smtClean="0">
                <a:solidFill>
                  <a:srgbClr val="FF0000"/>
                </a:solidFill>
                <a:latin typeface="Wingdings 2" panose="05020102010507070707" pitchFamily="18" charset="2"/>
              </a:rPr>
              <a:t>O</a:t>
            </a:r>
            <a:r>
              <a:rPr lang="en-US" dirty="0" smtClean="0">
                <a:solidFill>
                  <a:srgbClr val="FF0000"/>
                </a:solidFill>
              </a:rPr>
              <a:t> </a:t>
            </a:r>
            <a:r>
              <a:rPr lang="en-US" dirty="0" smtClean="0">
                <a:solidFill>
                  <a:srgbClr val="FFD123"/>
                </a:solidFill>
              </a:rPr>
              <a:t>   </a:t>
            </a:r>
            <a:r>
              <a:rPr lang="en-US" dirty="0" smtClean="0">
                <a:solidFill>
                  <a:srgbClr val="FF0000"/>
                </a:solidFill>
              </a:rPr>
              <a:t>remove</a:t>
            </a:r>
          </a:p>
        </p:txBody>
      </p:sp>
    </p:spTree>
    <p:extLst>
      <p:ext uri="{BB962C8B-B14F-4D97-AF65-F5344CB8AC3E}">
        <p14:creationId xmlns:p14="http://schemas.microsoft.com/office/powerpoint/2010/main" val="31433465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8167" y="1348965"/>
            <a:ext cx="5647667" cy="5151588"/>
          </a:xfrm>
          <a:prstGeom prst="rect">
            <a:avLst/>
          </a:prstGeom>
        </p:spPr>
      </p:pic>
      <p:sp>
        <p:nvSpPr>
          <p:cNvPr id="10" name="TextBox 9"/>
          <p:cNvSpPr txBox="1"/>
          <p:nvPr/>
        </p:nvSpPr>
        <p:spPr>
          <a:xfrm>
            <a:off x="6346697" y="237138"/>
            <a:ext cx="5345084" cy="1200329"/>
          </a:xfrm>
          <a:prstGeom prst="rect">
            <a:avLst/>
          </a:prstGeom>
          <a:noFill/>
        </p:spPr>
        <p:txBody>
          <a:bodyPr wrap="square" rtlCol="0">
            <a:spAutoFit/>
          </a:bodyPr>
          <a:lstStyle/>
          <a:p>
            <a:r>
              <a:rPr lang="en-ZA" dirty="0">
                <a:solidFill>
                  <a:srgbClr val="FF0000"/>
                </a:solidFill>
                <a:latin typeface="Arial" panose="020B0604020202020204" pitchFamily="34" charset="0"/>
                <a:ea typeface="Calibri" panose="020F0502020204030204" pitchFamily="34" charset="0"/>
                <a:cs typeface="Times New Roman" panose="02020603050405020304" pitchFamily="18" charset="0"/>
              </a:rPr>
              <a:t>No techniques that add, relocate, replace, or remove any elements except by cropping are permitted.</a:t>
            </a:r>
            <a:endParaRPr lang="en-ZA" sz="16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ZA" dirty="0"/>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381" y="3208713"/>
            <a:ext cx="4946904" cy="3291840"/>
          </a:xfrm>
          <a:prstGeom prst="rect">
            <a:avLst/>
          </a:prstGeom>
        </p:spPr>
      </p:pic>
      <p:sp>
        <p:nvSpPr>
          <p:cNvPr id="13" name="TextBox 12"/>
          <p:cNvSpPr txBox="1"/>
          <p:nvPr/>
        </p:nvSpPr>
        <p:spPr>
          <a:xfrm>
            <a:off x="2074856" y="1867411"/>
            <a:ext cx="2909455" cy="1200329"/>
          </a:xfrm>
          <a:prstGeom prst="rect">
            <a:avLst/>
          </a:prstGeom>
          <a:noFill/>
        </p:spPr>
        <p:txBody>
          <a:bodyPr wrap="square" rtlCol="0">
            <a:spAutoFit/>
          </a:bodyPr>
          <a:lstStyle/>
          <a:p>
            <a:r>
              <a:rPr lang="en-US" dirty="0" smtClean="0">
                <a:solidFill>
                  <a:srgbClr val="FFD123"/>
                </a:solidFill>
                <a:latin typeface="Wingdings 2" panose="05020102010507070707" pitchFamily="18" charset="2"/>
              </a:rPr>
              <a:t>P </a:t>
            </a:r>
            <a:r>
              <a:rPr lang="en-US" dirty="0" smtClean="0">
                <a:solidFill>
                  <a:srgbClr val="FFD123"/>
                </a:solidFill>
              </a:rPr>
              <a:t>enhance</a:t>
            </a:r>
            <a:endParaRPr lang="en-US" dirty="0" smtClean="0">
              <a:solidFill>
                <a:srgbClr val="FFD123"/>
              </a:solidFill>
              <a:latin typeface="Wingdings 2" panose="05020102010507070707" pitchFamily="18" charset="2"/>
            </a:endParaRPr>
          </a:p>
          <a:p>
            <a:pPr marL="285750" indent="-285750">
              <a:buFont typeface="Wingdings 2" panose="05020102010507070707" pitchFamily="18" charset="2"/>
              <a:buChar char="P"/>
            </a:pPr>
            <a:r>
              <a:rPr lang="en-US" dirty="0">
                <a:solidFill>
                  <a:srgbClr val="FFD123"/>
                </a:solidFill>
              </a:rPr>
              <a:t> </a:t>
            </a:r>
            <a:r>
              <a:rPr lang="en-US" dirty="0" smtClean="0">
                <a:solidFill>
                  <a:srgbClr val="FFD123"/>
                </a:solidFill>
              </a:rPr>
              <a:t> crop</a:t>
            </a:r>
          </a:p>
          <a:p>
            <a:r>
              <a:rPr lang="en-US" dirty="0" smtClean="0">
                <a:solidFill>
                  <a:srgbClr val="FF0000"/>
                </a:solidFill>
                <a:latin typeface="Wingdings 2" panose="05020102010507070707" pitchFamily="18" charset="2"/>
              </a:rPr>
              <a:t>O</a:t>
            </a:r>
            <a:r>
              <a:rPr lang="en-US" dirty="0" smtClean="0">
                <a:solidFill>
                  <a:srgbClr val="FFD123"/>
                </a:solidFill>
                <a:latin typeface="Wingdings 2" panose="05020102010507070707" pitchFamily="18" charset="2"/>
              </a:rPr>
              <a:t> </a:t>
            </a:r>
            <a:r>
              <a:rPr lang="en-US" dirty="0" smtClean="0">
                <a:solidFill>
                  <a:srgbClr val="FF0000"/>
                </a:solidFill>
              </a:rPr>
              <a:t>replace</a:t>
            </a:r>
          </a:p>
          <a:p>
            <a:r>
              <a:rPr lang="en-US" dirty="0" smtClean="0">
                <a:solidFill>
                  <a:srgbClr val="FF0000"/>
                </a:solidFill>
                <a:latin typeface="Wingdings 2" panose="05020102010507070707" pitchFamily="18" charset="2"/>
              </a:rPr>
              <a:t>O</a:t>
            </a:r>
            <a:r>
              <a:rPr lang="en-US" dirty="0" smtClean="0">
                <a:solidFill>
                  <a:srgbClr val="FF0000"/>
                </a:solidFill>
              </a:rPr>
              <a:t> </a:t>
            </a:r>
            <a:r>
              <a:rPr lang="en-US" dirty="0" smtClean="0">
                <a:solidFill>
                  <a:srgbClr val="FFD123"/>
                </a:solidFill>
              </a:rPr>
              <a:t>   </a:t>
            </a:r>
            <a:r>
              <a:rPr lang="en-US" dirty="0" smtClean="0">
                <a:solidFill>
                  <a:srgbClr val="FF0000"/>
                </a:solidFill>
              </a:rPr>
              <a:t>remove</a:t>
            </a: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8166" y="1348965"/>
            <a:ext cx="5647667" cy="5151588"/>
          </a:xfrm>
          <a:prstGeom prst="rect">
            <a:avLst/>
          </a:prstGeom>
        </p:spPr>
      </p:pic>
    </p:spTree>
    <p:extLst>
      <p:ext uri="{BB962C8B-B14F-4D97-AF65-F5344CB8AC3E}">
        <p14:creationId xmlns:p14="http://schemas.microsoft.com/office/powerpoint/2010/main" val="38501352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10" name="TextBox 9"/>
          <p:cNvSpPr txBox="1"/>
          <p:nvPr/>
        </p:nvSpPr>
        <p:spPr>
          <a:xfrm>
            <a:off x="332509" y="1533588"/>
            <a:ext cx="11704319" cy="1200329"/>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scene, whether done via </a:t>
            </a:r>
            <a:r>
              <a:rPr lang="en-ZA" dirty="0" smtClean="0">
                <a:solidFill>
                  <a:srgbClr val="FF0000"/>
                </a:solidFill>
              </a:rPr>
              <a:t>lightening, </a:t>
            </a:r>
            <a:r>
              <a:rPr lang="en-ZA" dirty="0">
                <a:solidFill>
                  <a:srgbClr val="FF0000"/>
                </a:solidFill>
              </a:rPr>
              <a:t>darkening</a:t>
            </a:r>
            <a:r>
              <a:rPr lang="en-ZA" dirty="0" smtClean="0">
                <a:solidFill>
                  <a:srgbClr val="FF0000"/>
                </a:solidFill>
              </a:rPr>
              <a:t>, cloning, </a:t>
            </a:r>
            <a:r>
              <a:rPr lang="en-ZA" dirty="0">
                <a:solidFill>
                  <a:srgbClr val="FF0000"/>
                </a:solidFill>
              </a:rPr>
              <a:t>blurring or any other photo editing </a:t>
            </a:r>
            <a:r>
              <a:rPr lang="en-ZA" dirty="0" smtClean="0">
                <a:solidFill>
                  <a:srgbClr val="FF0000"/>
                </a:solidFill>
              </a:rPr>
              <a:t>technique, </a:t>
            </a:r>
            <a:r>
              <a:rPr lang="en-ZA" dirty="0" smtClean="0">
                <a:solidFill>
                  <a:srgbClr val="FFD123"/>
                </a:solidFill>
              </a:rPr>
              <a:t>except for cropping and straightening</a:t>
            </a:r>
            <a:endParaRPr lang="en-ZA" dirty="0">
              <a:solidFill>
                <a:srgbClr val="FF000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835" y="2984269"/>
            <a:ext cx="4295853" cy="3512128"/>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29498" y="2984732"/>
            <a:ext cx="5267498" cy="3511665"/>
          </a:xfrm>
          <a:prstGeom prst="rect">
            <a:avLst/>
          </a:prstGeom>
        </p:spPr>
      </p:pic>
    </p:spTree>
    <p:extLst>
      <p:ext uri="{BB962C8B-B14F-4D97-AF65-F5344CB8AC3E}">
        <p14:creationId xmlns:p14="http://schemas.microsoft.com/office/powerpoint/2010/main" val="7344031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835" y="2984269"/>
            <a:ext cx="4295853" cy="351212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4411" y="2953673"/>
            <a:ext cx="4103394" cy="3491615"/>
          </a:xfrm>
          <a:prstGeom prst="rect">
            <a:avLst/>
          </a:prstGeom>
        </p:spPr>
      </p:pic>
      <p:sp>
        <p:nvSpPr>
          <p:cNvPr id="9" name="TextBox 8"/>
          <p:cNvSpPr txBox="1"/>
          <p:nvPr/>
        </p:nvSpPr>
        <p:spPr>
          <a:xfrm>
            <a:off x="332509" y="1533588"/>
            <a:ext cx="11704319" cy="1200329"/>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scene, whether done via </a:t>
            </a:r>
            <a:r>
              <a:rPr lang="en-ZA" dirty="0" smtClean="0">
                <a:solidFill>
                  <a:srgbClr val="FF0000"/>
                </a:solidFill>
              </a:rPr>
              <a:t>lightening, </a:t>
            </a:r>
            <a:r>
              <a:rPr lang="en-ZA" dirty="0">
                <a:solidFill>
                  <a:srgbClr val="FF0000"/>
                </a:solidFill>
              </a:rPr>
              <a:t>darkening</a:t>
            </a:r>
            <a:r>
              <a:rPr lang="en-ZA" dirty="0" smtClean="0">
                <a:solidFill>
                  <a:srgbClr val="FF0000"/>
                </a:solidFill>
              </a:rPr>
              <a:t>, cloning, </a:t>
            </a:r>
            <a:r>
              <a:rPr lang="en-ZA" dirty="0">
                <a:solidFill>
                  <a:srgbClr val="FF0000"/>
                </a:solidFill>
              </a:rPr>
              <a:t>blurring or any other photo editing </a:t>
            </a:r>
            <a:r>
              <a:rPr lang="en-ZA" dirty="0" smtClean="0">
                <a:solidFill>
                  <a:srgbClr val="FF0000"/>
                </a:solidFill>
              </a:rPr>
              <a:t>technique, </a:t>
            </a:r>
            <a:r>
              <a:rPr lang="en-ZA" dirty="0" smtClean="0">
                <a:solidFill>
                  <a:srgbClr val="FFD123"/>
                </a:solidFill>
              </a:rPr>
              <a:t>except for cropping and straightening</a:t>
            </a:r>
            <a:endParaRPr lang="en-ZA" dirty="0">
              <a:solidFill>
                <a:srgbClr val="FF0000"/>
              </a:solidFill>
            </a:endParaRPr>
          </a:p>
        </p:txBody>
      </p:sp>
    </p:spTree>
    <p:extLst>
      <p:ext uri="{BB962C8B-B14F-4D97-AF65-F5344CB8AC3E}">
        <p14:creationId xmlns:p14="http://schemas.microsoft.com/office/powerpoint/2010/main" val="10960783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10" name="TextBox 9"/>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a:t>
            </a:r>
            <a:r>
              <a:rPr lang="en-ZA" dirty="0" smtClean="0">
                <a:solidFill>
                  <a:srgbClr val="FF0000"/>
                </a:solidFill>
              </a:rPr>
              <a:t>scene by CLONING</a:t>
            </a:r>
            <a:endParaRPr lang="en-ZA" dirty="0">
              <a:solidFill>
                <a:srgbClr val="FF000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835" y="2984269"/>
            <a:ext cx="4295853" cy="351212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0025" y="2984269"/>
            <a:ext cx="4299105" cy="3512128"/>
          </a:xfrm>
          <a:prstGeom prst="rect">
            <a:avLst/>
          </a:prstGeom>
        </p:spPr>
      </p:pic>
    </p:spTree>
    <p:extLst>
      <p:ext uri="{BB962C8B-B14F-4D97-AF65-F5344CB8AC3E}">
        <p14:creationId xmlns:p14="http://schemas.microsoft.com/office/powerpoint/2010/main" val="1873839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835" y="2984269"/>
            <a:ext cx="4295853" cy="351212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0025" y="2984269"/>
            <a:ext cx="4299105" cy="3512128"/>
          </a:xfrm>
          <a:prstGeom prst="rect">
            <a:avLst/>
          </a:prstGeom>
        </p:spPr>
      </p:pic>
      <p:sp>
        <p:nvSpPr>
          <p:cNvPr id="5" name="Oval 4"/>
          <p:cNvSpPr/>
          <p:nvPr/>
        </p:nvSpPr>
        <p:spPr>
          <a:xfrm>
            <a:off x="7705898" y="6159731"/>
            <a:ext cx="573578" cy="44057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b="1" dirty="0"/>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52721" y="3119524"/>
            <a:ext cx="2870524" cy="3241618"/>
          </a:xfrm>
          <a:prstGeom prst="rect">
            <a:avLst/>
          </a:prstGeom>
        </p:spPr>
      </p:pic>
      <p:sp>
        <p:nvSpPr>
          <p:cNvPr id="12" name="TextBox 11"/>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a:t>
            </a:r>
            <a:r>
              <a:rPr lang="en-ZA" dirty="0" smtClean="0">
                <a:solidFill>
                  <a:srgbClr val="FF0000"/>
                </a:solidFill>
              </a:rPr>
              <a:t>scene by CLONING</a:t>
            </a:r>
            <a:endParaRPr lang="en-ZA" dirty="0">
              <a:solidFill>
                <a:srgbClr val="FF0000"/>
              </a:solidFill>
            </a:endParaRPr>
          </a:p>
        </p:txBody>
      </p:sp>
      <p:sp>
        <p:nvSpPr>
          <p:cNvPr id="9" name="Rectangle 8"/>
          <p:cNvSpPr/>
          <p:nvPr/>
        </p:nvSpPr>
        <p:spPr>
          <a:xfrm>
            <a:off x="332510" y="2610505"/>
            <a:ext cx="11778426" cy="369332"/>
          </a:xfrm>
          <a:prstGeom prst="rect">
            <a:avLst/>
          </a:prstGeom>
        </p:spPr>
        <p:txBody>
          <a:bodyPr wrap="square">
            <a:spAutoFit/>
          </a:bodyPr>
          <a:lstStyle/>
          <a:p>
            <a:pPr algn="ctr"/>
            <a:r>
              <a:rPr lang="en-US" dirty="0">
                <a:solidFill>
                  <a:srgbClr val="FF0000"/>
                </a:solidFill>
              </a:rPr>
              <a:t>You cannot however remove anything – not even just a small white stone which is a bit distracting.</a:t>
            </a:r>
            <a:endParaRPr lang="en-ZA" dirty="0">
              <a:solidFill>
                <a:srgbClr val="FF0000"/>
              </a:solidFill>
            </a:endParaRPr>
          </a:p>
        </p:txBody>
      </p:sp>
    </p:spTree>
    <p:extLst>
      <p:ext uri="{BB962C8B-B14F-4D97-AF65-F5344CB8AC3E}">
        <p14:creationId xmlns:p14="http://schemas.microsoft.com/office/powerpoint/2010/main" val="22789909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12" name="TextBox 11"/>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a:t>
            </a:r>
            <a:r>
              <a:rPr lang="en-ZA" dirty="0" smtClean="0">
                <a:solidFill>
                  <a:srgbClr val="FF0000"/>
                </a:solidFill>
              </a:rPr>
              <a:t>scene by CLONING</a:t>
            </a:r>
            <a:endParaRPr lang="en-ZA" dirty="0">
              <a:solidFill>
                <a:srgbClr val="FF0000"/>
              </a:solidFill>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319" y="2592878"/>
            <a:ext cx="5049835" cy="4153710"/>
          </a:xfrm>
          <a:prstGeom prst="rect">
            <a:avLst/>
          </a:prstGeom>
        </p:spPr>
      </p:pic>
      <p:sp>
        <p:nvSpPr>
          <p:cNvPr id="10" name="TextBox 9"/>
          <p:cNvSpPr txBox="1"/>
          <p:nvPr/>
        </p:nvSpPr>
        <p:spPr>
          <a:xfrm>
            <a:off x="5728230" y="3076905"/>
            <a:ext cx="6011694" cy="2862322"/>
          </a:xfrm>
          <a:prstGeom prst="rect">
            <a:avLst/>
          </a:prstGeom>
          <a:noFill/>
        </p:spPr>
        <p:txBody>
          <a:bodyPr wrap="square" rtlCol="0">
            <a:spAutoFit/>
          </a:bodyPr>
          <a:lstStyle/>
          <a:p>
            <a:r>
              <a:rPr lang="en-US" dirty="0" smtClean="0">
                <a:solidFill>
                  <a:schemeClr val="bg1"/>
                </a:solidFill>
              </a:rPr>
              <a:t>When looking at this image all looks fine whether it is entered into an Open or Photo Travel or Street Photography.</a:t>
            </a:r>
          </a:p>
          <a:p>
            <a:endParaRPr lang="en-US" dirty="0">
              <a:solidFill>
                <a:schemeClr val="bg1"/>
              </a:solidFill>
            </a:endParaRPr>
          </a:p>
          <a:p>
            <a:r>
              <a:rPr lang="en-US" dirty="0" smtClean="0">
                <a:solidFill>
                  <a:schemeClr val="bg1"/>
                </a:solidFill>
              </a:rPr>
              <a:t>As judges we take images at face value and trust the photographer to follow the rules.</a:t>
            </a:r>
          </a:p>
          <a:p>
            <a:endParaRPr lang="en-US" dirty="0">
              <a:solidFill>
                <a:schemeClr val="bg1"/>
              </a:solidFill>
            </a:endParaRPr>
          </a:p>
          <a:p>
            <a:r>
              <a:rPr lang="en-US" dirty="0" smtClean="0">
                <a:solidFill>
                  <a:schemeClr val="bg1"/>
                </a:solidFill>
              </a:rPr>
              <a:t>So when do we query it?  </a:t>
            </a:r>
          </a:p>
          <a:p>
            <a:endParaRPr lang="en-US" dirty="0">
              <a:solidFill>
                <a:schemeClr val="bg1"/>
              </a:solidFill>
            </a:endParaRPr>
          </a:p>
          <a:p>
            <a:r>
              <a:rPr lang="en-US" dirty="0" smtClean="0">
                <a:solidFill>
                  <a:schemeClr val="bg1"/>
                </a:solidFill>
              </a:rPr>
              <a:t>Every so often there will be an audit to make sure that everyone is following the rules.</a:t>
            </a:r>
            <a:endParaRPr lang="en-ZA" dirty="0">
              <a:solidFill>
                <a:schemeClr val="bg1"/>
              </a:solidFill>
            </a:endParaRPr>
          </a:p>
        </p:txBody>
      </p:sp>
    </p:spTree>
    <p:extLst>
      <p:ext uri="{BB962C8B-B14F-4D97-AF65-F5344CB8AC3E}">
        <p14:creationId xmlns:p14="http://schemas.microsoft.com/office/powerpoint/2010/main" val="10412202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12" name="TextBox 11"/>
          <p:cNvSpPr txBox="1"/>
          <p:nvPr/>
        </p:nvSpPr>
        <p:spPr>
          <a:xfrm>
            <a:off x="141318" y="1420648"/>
            <a:ext cx="11704319" cy="1200329"/>
          </a:xfrm>
          <a:prstGeom prst="rect">
            <a:avLst/>
          </a:prstGeom>
          <a:noFill/>
        </p:spPr>
        <p:txBody>
          <a:bodyPr wrap="square" rtlCol="0">
            <a:spAutoFit/>
          </a:bodyPr>
          <a:lstStyle/>
          <a:p>
            <a:pPr algn="ctr"/>
            <a:r>
              <a:rPr lang="en-ZA" dirty="0" smtClean="0">
                <a:solidFill>
                  <a:srgbClr val="FF0000"/>
                </a:solidFill>
              </a:rPr>
              <a:t>If the image was entered under Photo Travel or Street Photography it should have been </a:t>
            </a:r>
            <a:r>
              <a:rPr lang="en-ZA" dirty="0" err="1" smtClean="0">
                <a:solidFill>
                  <a:srgbClr val="FF0000"/>
                </a:solidFill>
              </a:rPr>
              <a:t>DQ’d</a:t>
            </a:r>
            <a:r>
              <a:rPr lang="en-ZA" dirty="0" smtClean="0">
                <a:solidFill>
                  <a:srgbClr val="FF0000"/>
                </a:solidFill>
              </a:rPr>
              <a:t> – the only way to remove the unwanted elements in these categories is by cropping and this could have been successfully done to all elements except the wires in the top left.</a:t>
            </a:r>
            <a:r>
              <a:rPr lang="en-ZA" dirty="0">
                <a:solidFill>
                  <a:srgbClr val="FF0000"/>
                </a:solidFill>
              </a:rPr>
              <a:t> </a:t>
            </a:r>
            <a:endParaRPr lang="en-ZA" dirty="0" smtClean="0">
              <a:solidFill>
                <a:srgbClr val="FF0000"/>
              </a:solidFill>
            </a:endParaRPr>
          </a:p>
          <a:p>
            <a:pPr algn="ctr"/>
            <a:r>
              <a:rPr lang="en-US" dirty="0" smtClean="0">
                <a:solidFill>
                  <a:schemeClr val="bg1"/>
                </a:solidFill>
              </a:rPr>
              <a:t>The addition of the sky above is done using your own pixels (in content aware fill) and is therefore allowed in Open.</a:t>
            </a:r>
            <a:endParaRPr lang="en-ZA" dirty="0">
              <a:solidFill>
                <a:schemeClr val="bg1"/>
              </a:solidFill>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319" y="2592878"/>
            <a:ext cx="5049835" cy="4153710"/>
          </a:xfrm>
          <a:prstGeom prst="rect">
            <a:avLst/>
          </a:prstGeom>
        </p:spPr>
      </p:pic>
      <p:sp>
        <p:nvSpPr>
          <p:cNvPr id="10" name="TextBox 9"/>
          <p:cNvSpPr txBox="1"/>
          <p:nvPr/>
        </p:nvSpPr>
        <p:spPr>
          <a:xfrm>
            <a:off x="5728230" y="3076905"/>
            <a:ext cx="6011694" cy="2862322"/>
          </a:xfrm>
          <a:prstGeom prst="rect">
            <a:avLst/>
          </a:prstGeom>
          <a:noFill/>
        </p:spPr>
        <p:txBody>
          <a:bodyPr wrap="square" rtlCol="0">
            <a:spAutoFit/>
          </a:bodyPr>
          <a:lstStyle/>
          <a:p>
            <a:r>
              <a:rPr lang="en-US" dirty="0" smtClean="0">
                <a:solidFill>
                  <a:schemeClr val="bg1"/>
                </a:solidFill>
              </a:rPr>
              <a:t>When looking at this image all looks fine whether it is entered into an Open or Photo Travel or Street Photography.</a:t>
            </a:r>
          </a:p>
          <a:p>
            <a:endParaRPr lang="en-US" dirty="0">
              <a:solidFill>
                <a:schemeClr val="bg1"/>
              </a:solidFill>
            </a:endParaRPr>
          </a:p>
          <a:p>
            <a:r>
              <a:rPr lang="en-US" dirty="0" smtClean="0">
                <a:solidFill>
                  <a:schemeClr val="bg1"/>
                </a:solidFill>
              </a:rPr>
              <a:t>As judges we take images at face value and trust the photographer to follow the rules.</a:t>
            </a:r>
          </a:p>
          <a:p>
            <a:endParaRPr lang="en-US" dirty="0">
              <a:solidFill>
                <a:schemeClr val="bg1"/>
              </a:solidFill>
            </a:endParaRPr>
          </a:p>
          <a:p>
            <a:r>
              <a:rPr lang="en-US" dirty="0" smtClean="0">
                <a:solidFill>
                  <a:schemeClr val="bg1"/>
                </a:solidFill>
              </a:rPr>
              <a:t>So when do we query it?  </a:t>
            </a:r>
          </a:p>
          <a:p>
            <a:endParaRPr lang="en-US" dirty="0">
              <a:solidFill>
                <a:schemeClr val="bg1"/>
              </a:solidFill>
            </a:endParaRPr>
          </a:p>
          <a:p>
            <a:r>
              <a:rPr lang="en-US" dirty="0" smtClean="0">
                <a:solidFill>
                  <a:schemeClr val="bg1"/>
                </a:solidFill>
              </a:rPr>
              <a:t>Every so often there will be an audit to make sure that everyone is following the rules.</a:t>
            </a:r>
            <a:endParaRPr lang="en-ZA" dirty="0">
              <a:solidFill>
                <a:schemeClr val="bg1"/>
              </a:solidFill>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3543" y="2592879"/>
            <a:ext cx="6230565" cy="4153710"/>
          </a:xfrm>
          <a:prstGeom prst="rect">
            <a:avLst/>
          </a:prstGeom>
        </p:spPr>
      </p:pic>
    </p:spTree>
    <p:extLst>
      <p:ext uri="{BB962C8B-B14F-4D97-AF65-F5344CB8AC3E}">
        <p14:creationId xmlns:p14="http://schemas.microsoft.com/office/powerpoint/2010/main" val="120063179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10" name="TextBox 9"/>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scene, </a:t>
            </a:r>
            <a:r>
              <a:rPr lang="en-ZA" dirty="0" smtClean="0">
                <a:solidFill>
                  <a:srgbClr val="FF0000"/>
                </a:solidFill>
              </a:rPr>
              <a:t>by any photo </a:t>
            </a:r>
            <a:r>
              <a:rPr lang="en-ZA" dirty="0">
                <a:solidFill>
                  <a:srgbClr val="FF0000"/>
                </a:solidFill>
              </a:rPr>
              <a:t>editing </a:t>
            </a:r>
            <a:r>
              <a:rPr lang="en-ZA" dirty="0" smtClean="0">
                <a:solidFill>
                  <a:srgbClr val="FF0000"/>
                </a:solidFill>
              </a:rPr>
              <a:t>technique.</a:t>
            </a:r>
            <a:endParaRPr lang="en-ZA" dirty="0">
              <a:solidFill>
                <a:srgbClr val="FF0000"/>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453" y="3145142"/>
            <a:ext cx="4980432" cy="3291840"/>
          </a:xfrm>
          <a:prstGeom prst="rect">
            <a:avLst/>
          </a:prstGeom>
        </p:spPr>
      </p:pic>
      <p:sp>
        <p:nvSpPr>
          <p:cNvPr id="9" name="Rectangle 8"/>
          <p:cNvSpPr/>
          <p:nvPr/>
        </p:nvSpPr>
        <p:spPr>
          <a:xfrm>
            <a:off x="773722" y="2092569"/>
            <a:ext cx="10814539" cy="36434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p:nvSpPr>
        <p:spPr>
          <a:xfrm>
            <a:off x="2869660" y="2092569"/>
            <a:ext cx="7363838" cy="646331"/>
          </a:xfrm>
          <a:prstGeom prst="rect">
            <a:avLst/>
          </a:prstGeom>
          <a:noFill/>
        </p:spPr>
        <p:txBody>
          <a:bodyPr wrap="square" rtlCol="0">
            <a:spAutoFit/>
          </a:bodyPr>
          <a:lstStyle/>
          <a:p>
            <a:r>
              <a:rPr lang="en-US" dirty="0">
                <a:solidFill>
                  <a:schemeClr val="bg1"/>
                </a:solidFill>
              </a:rPr>
              <a:t>All looks fine in this image – but take a look at the raw image.</a:t>
            </a:r>
          </a:p>
          <a:p>
            <a:endParaRPr lang="en-ZA" dirty="0"/>
          </a:p>
        </p:txBody>
      </p:sp>
    </p:spTree>
    <p:extLst>
      <p:ext uri="{BB962C8B-B14F-4D97-AF65-F5344CB8AC3E}">
        <p14:creationId xmlns:p14="http://schemas.microsoft.com/office/powerpoint/2010/main" val="427442076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453" y="3145142"/>
            <a:ext cx="4980432" cy="329184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9840" y="3145142"/>
            <a:ext cx="4934712" cy="3291840"/>
          </a:xfrm>
          <a:prstGeom prst="rect">
            <a:avLst/>
          </a:prstGeom>
        </p:spPr>
      </p:pic>
      <p:sp>
        <p:nvSpPr>
          <p:cNvPr id="9" name="TextBox 8"/>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scene, </a:t>
            </a:r>
            <a:r>
              <a:rPr lang="en-ZA" dirty="0" smtClean="0">
                <a:solidFill>
                  <a:srgbClr val="FF0000"/>
                </a:solidFill>
              </a:rPr>
              <a:t>by any photo </a:t>
            </a:r>
            <a:r>
              <a:rPr lang="en-ZA" dirty="0">
                <a:solidFill>
                  <a:srgbClr val="FF0000"/>
                </a:solidFill>
              </a:rPr>
              <a:t>editing </a:t>
            </a:r>
            <a:r>
              <a:rPr lang="en-ZA" dirty="0" smtClean="0">
                <a:solidFill>
                  <a:srgbClr val="FF0000"/>
                </a:solidFill>
              </a:rPr>
              <a:t>technique.</a:t>
            </a:r>
            <a:endParaRPr lang="en-ZA" dirty="0">
              <a:solidFill>
                <a:srgbClr val="FF0000"/>
              </a:solidFill>
            </a:endParaRPr>
          </a:p>
        </p:txBody>
      </p:sp>
      <p:sp>
        <p:nvSpPr>
          <p:cNvPr id="11" name="Rectangle 10"/>
          <p:cNvSpPr/>
          <p:nvPr/>
        </p:nvSpPr>
        <p:spPr>
          <a:xfrm>
            <a:off x="773722" y="2092569"/>
            <a:ext cx="10814539" cy="36434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p:cNvSpPr txBox="1"/>
          <p:nvPr/>
        </p:nvSpPr>
        <p:spPr>
          <a:xfrm>
            <a:off x="2869660" y="2092569"/>
            <a:ext cx="7363838" cy="646331"/>
          </a:xfrm>
          <a:prstGeom prst="rect">
            <a:avLst/>
          </a:prstGeom>
          <a:noFill/>
        </p:spPr>
        <p:txBody>
          <a:bodyPr wrap="square" rtlCol="0">
            <a:spAutoFit/>
          </a:bodyPr>
          <a:lstStyle/>
          <a:p>
            <a:r>
              <a:rPr lang="en-US" dirty="0" smtClean="0">
                <a:solidFill>
                  <a:schemeClr val="bg1"/>
                </a:solidFill>
              </a:rPr>
              <a:t>All looks fine in this image – but take a look at the raw image.</a:t>
            </a:r>
          </a:p>
          <a:p>
            <a:r>
              <a:rPr lang="en-US" dirty="0">
                <a:solidFill>
                  <a:schemeClr val="bg1"/>
                </a:solidFill>
              </a:rPr>
              <a:t>You can crop, and it doesn’t matter how small a part of the image you crop. </a:t>
            </a:r>
            <a:endParaRPr lang="en-ZA" dirty="0">
              <a:solidFill>
                <a:schemeClr val="bg1"/>
              </a:solidFill>
            </a:endParaRPr>
          </a:p>
        </p:txBody>
      </p:sp>
    </p:spTree>
    <p:extLst>
      <p:ext uri="{BB962C8B-B14F-4D97-AF65-F5344CB8AC3E}">
        <p14:creationId xmlns:p14="http://schemas.microsoft.com/office/powerpoint/2010/main" val="112358725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453" y="3145142"/>
            <a:ext cx="4980432" cy="329184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9840" y="3145142"/>
            <a:ext cx="4934712" cy="3291840"/>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9840" y="3145142"/>
            <a:ext cx="4980432" cy="3291840"/>
          </a:xfrm>
          <a:prstGeom prst="rect">
            <a:avLst/>
          </a:prstGeom>
        </p:spPr>
      </p:pic>
      <p:sp>
        <p:nvSpPr>
          <p:cNvPr id="12" name="TextBox 11"/>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scene, </a:t>
            </a:r>
            <a:r>
              <a:rPr lang="en-ZA" dirty="0" smtClean="0">
                <a:solidFill>
                  <a:srgbClr val="FF0000"/>
                </a:solidFill>
              </a:rPr>
              <a:t>by any photo </a:t>
            </a:r>
            <a:r>
              <a:rPr lang="en-ZA" dirty="0">
                <a:solidFill>
                  <a:srgbClr val="FF0000"/>
                </a:solidFill>
              </a:rPr>
              <a:t>editing </a:t>
            </a:r>
            <a:r>
              <a:rPr lang="en-ZA" dirty="0" smtClean="0">
                <a:solidFill>
                  <a:srgbClr val="FF0000"/>
                </a:solidFill>
              </a:rPr>
              <a:t>technique.</a:t>
            </a:r>
            <a:endParaRPr lang="en-ZA" dirty="0">
              <a:solidFill>
                <a:srgbClr val="FF0000"/>
              </a:solidFill>
            </a:endParaRPr>
          </a:p>
        </p:txBody>
      </p:sp>
      <p:sp>
        <p:nvSpPr>
          <p:cNvPr id="10" name="TextBox 9"/>
          <p:cNvSpPr txBox="1"/>
          <p:nvPr/>
        </p:nvSpPr>
        <p:spPr>
          <a:xfrm>
            <a:off x="1125814" y="2452773"/>
            <a:ext cx="10428051" cy="646331"/>
          </a:xfrm>
          <a:prstGeom prst="rect">
            <a:avLst/>
          </a:prstGeom>
          <a:noFill/>
        </p:spPr>
        <p:txBody>
          <a:bodyPr wrap="square" rtlCol="0">
            <a:spAutoFit/>
          </a:bodyPr>
          <a:lstStyle/>
          <a:p>
            <a:pPr algn="ctr"/>
            <a:r>
              <a:rPr lang="en-US">
                <a:solidFill>
                  <a:schemeClr val="bg1"/>
                </a:solidFill>
              </a:rPr>
              <a:t>When you go in close however you can see that the highlights around the bird have very effectively been removed.  You may not remove anything so this has been manipulated.</a:t>
            </a:r>
          </a:p>
        </p:txBody>
      </p:sp>
    </p:spTree>
    <p:extLst>
      <p:ext uri="{BB962C8B-B14F-4D97-AF65-F5344CB8AC3E}">
        <p14:creationId xmlns:p14="http://schemas.microsoft.com/office/powerpoint/2010/main" val="37076612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453" y="3145142"/>
            <a:ext cx="4980432" cy="329184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9840" y="3145142"/>
            <a:ext cx="4934712" cy="3291840"/>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9840" y="3145142"/>
            <a:ext cx="4980432" cy="3291840"/>
          </a:xfrm>
          <a:prstGeom prst="rect">
            <a:avLst/>
          </a:prstGeom>
        </p:spPr>
      </p:pic>
      <p:sp>
        <p:nvSpPr>
          <p:cNvPr id="12" name="TextBox 11"/>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scene, </a:t>
            </a:r>
            <a:r>
              <a:rPr lang="en-ZA" dirty="0" smtClean="0">
                <a:solidFill>
                  <a:srgbClr val="FF0000"/>
                </a:solidFill>
              </a:rPr>
              <a:t>by any photo </a:t>
            </a:r>
            <a:r>
              <a:rPr lang="en-ZA" dirty="0">
                <a:solidFill>
                  <a:srgbClr val="FF0000"/>
                </a:solidFill>
              </a:rPr>
              <a:t>editing </a:t>
            </a:r>
            <a:r>
              <a:rPr lang="en-ZA" dirty="0" smtClean="0">
                <a:solidFill>
                  <a:srgbClr val="FF0000"/>
                </a:solidFill>
              </a:rPr>
              <a:t>technique.</a:t>
            </a:r>
            <a:endParaRPr lang="en-ZA" dirty="0">
              <a:solidFill>
                <a:srgbClr val="FF0000"/>
              </a:solidFill>
            </a:endParaRPr>
          </a:p>
        </p:txBody>
      </p:sp>
      <p:sp>
        <p:nvSpPr>
          <p:cNvPr id="10" name="TextBox 9"/>
          <p:cNvSpPr txBox="1"/>
          <p:nvPr/>
        </p:nvSpPr>
        <p:spPr>
          <a:xfrm>
            <a:off x="1125814" y="2452773"/>
            <a:ext cx="10428051" cy="646331"/>
          </a:xfrm>
          <a:prstGeom prst="rect">
            <a:avLst/>
          </a:prstGeom>
          <a:noFill/>
        </p:spPr>
        <p:txBody>
          <a:bodyPr wrap="square" rtlCol="0">
            <a:spAutoFit/>
          </a:bodyPr>
          <a:lstStyle/>
          <a:p>
            <a:pPr algn="ctr"/>
            <a:r>
              <a:rPr lang="en-US">
                <a:solidFill>
                  <a:schemeClr val="bg1"/>
                </a:solidFill>
              </a:rPr>
              <a:t>When you go in close however you can see that the highlights around the bird have very effectively been removed.  You may not remove anything so this has been manipulated.</a:t>
            </a: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49185" y="3145142"/>
            <a:ext cx="2894841" cy="3269079"/>
          </a:xfrm>
          <a:prstGeom prst="rect">
            <a:avLst/>
          </a:prstGeom>
        </p:spPr>
      </p:pic>
    </p:spTree>
    <p:extLst>
      <p:ext uri="{BB962C8B-B14F-4D97-AF65-F5344CB8AC3E}">
        <p14:creationId xmlns:p14="http://schemas.microsoft.com/office/powerpoint/2010/main" val="6394681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FF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332" y="2028305"/>
            <a:ext cx="4729566" cy="354717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44341" y="2028305"/>
            <a:ext cx="6181281" cy="3547175"/>
          </a:xfrm>
          <a:prstGeom prst="rect">
            <a:avLst/>
          </a:prstGeom>
        </p:spPr>
      </p:pic>
      <p:sp>
        <p:nvSpPr>
          <p:cNvPr id="5" name="TextBox 4"/>
          <p:cNvSpPr txBox="1"/>
          <p:nvPr/>
        </p:nvSpPr>
        <p:spPr>
          <a:xfrm>
            <a:off x="58368" y="5802923"/>
            <a:ext cx="11913577" cy="1200329"/>
          </a:xfrm>
          <a:prstGeom prst="rect">
            <a:avLst/>
          </a:prstGeom>
          <a:noFill/>
        </p:spPr>
        <p:txBody>
          <a:bodyPr wrap="square" rtlCol="0">
            <a:spAutoFit/>
          </a:bodyPr>
          <a:lstStyle/>
          <a:p>
            <a:r>
              <a:rPr lang="en-US" i="1" dirty="0">
                <a:solidFill>
                  <a:schemeClr val="bg1"/>
                </a:solidFill>
              </a:rPr>
              <a:t>There is a distinct difference between nature and wildlife – all wildlife is nature but only those creatures that are living free and unrestricted in an area of their own choosing are wildlife.  </a:t>
            </a:r>
            <a:endParaRPr lang="en-US" i="1" dirty="0" smtClean="0">
              <a:solidFill>
                <a:schemeClr val="bg1"/>
              </a:solidFill>
            </a:endParaRPr>
          </a:p>
          <a:p>
            <a:r>
              <a:rPr lang="en-US" i="1" dirty="0" smtClean="0">
                <a:solidFill>
                  <a:schemeClr val="bg1"/>
                </a:solidFill>
              </a:rPr>
              <a:t>Creatures </a:t>
            </a:r>
            <a:r>
              <a:rPr lang="en-US" i="1" dirty="0">
                <a:solidFill>
                  <a:schemeClr val="bg1"/>
                </a:solidFill>
              </a:rPr>
              <a:t>in a reserve such as shown here are nature but NOT wildlife – all arranged action shoots are </a:t>
            </a:r>
            <a:r>
              <a:rPr lang="en-US" i="1" dirty="0" smtClean="0">
                <a:solidFill>
                  <a:schemeClr val="bg1"/>
                </a:solidFill>
              </a:rPr>
              <a:t>nature and not wildlife.</a:t>
            </a:r>
            <a:endParaRPr lang="en-ZA" i="1" dirty="0">
              <a:solidFill>
                <a:schemeClr val="bg1"/>
              </a:solidFill>
            </a:endParaRPr>
          </a:p>
          <a:p>
            <a:endParaRPr lang="en-ZA" dirty="0"/>
          </a:p>
        </p:txBody>
      </p:sp>
    </p:spTree>
    <p:extLst>
      <p:ext uri="{BB962C8B-B14F-4D97-AF65-F5344CB8AC3E}">
        <p14:creationId xmlns:p14="http://schemas.microsoft.com/office/powerpoint/2010/main" val="346600080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FF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686" y="2028304"/>
            <a:ext cx="4136967" cy="3547175"/>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44341" y="2028305"/>
            <a:ext cx="6181281" cy="3547175"/>
          </a:xfrm>
          <a:prstGeom prst="rect">
            <a:avLst/>
          </a:prstGeom>
        </p:spPr>
      </p:pic>
      <p:sp>
        <p:nvSpPr>
          <p:cNvPr id="5" name="TextBox 4"/>
          <p:cNvSpPr txBox="1"/>
          <p:nvPr/>
        </p:nvSpPr>
        <p:spPr>
          <a:xfrm>
            <a:off x="612686" y="6126480"/>
            <a:ext cx="10692623" cy="646331"/>
          </a:xfrm>
          <a:prstGeom prst="rect">
            <a:avLst/>
          </a:prstGeom>
          <a:noFill/>
        </p:spPr>
        <p:txBody>
          <a:bodyPr wrap="square" rtlCol="0">
            <a:spAutoFit/>
          </a:bodyPr>
          <a:lstStyle/>
          <a:p>
            <a:pPr algn="ctr"/>
            <a:r>
              <a:rPr lang="en-ZA" dirty="0" smtClean="0">
                <a:solidFill>
                  <a:schemeClr val="accent6">
                    <a:lumMod val="40000"/>
                    <a:lumOff val="60000"/>
                  </a:schemeClr>
                </a:solidFill>
              </a:rPr>
              <a:t>Neither of these are Wildlife as they are not living free and unrestricted in an area of their own choosing</a:t>
            </a:r>
            <a:endParaRPr lang="en-ZA" dirty="0">
              <a:solidFill>
                <a:schemeClr val="accent6">
                  <a:lumMod val="40000"/>
                  <a:lumOff val="60000"/>
                </a:schemeClr>
              </a:solidFill>
            </a:endParaRPr>
          </a:p>
          <a:p>
            <a:endParaRPr lang="en-ZA" dirty="0"/>
          </a:p>
        </p:txBody>
      </p:sp>
      <p:sp>
        <p:nvSpPr>
          <p:cNvPr id="6" name="TextBox 5"/>
          <p:cNvSpPr txBox="1"/>
          <p:nvPr/>
        </p:nvSpPr>
        <p:spPr>
          <a:xfrm>
            <a:off x="1678827" y="6446074"/>
            <a:ext cx="9299642" cy="369332"/>
          </a:xfrm>
          <a:prstGeom prst="rect">
            <a:avLst/>
          </a:prstGeom>
          <a:noFill/>
        </p:spPr>
        <p:txBody>
          <a:bodyPr wrap="square" rtlCol="0">
            <a:spAutoFit/>
          </a:bodyPr>
          <a:lstStyle/>
          <a:p>
            <a:r>
              <a:rPr lang="en-US" dirty="0">
                <a:solidFill>
                  <a:schemeClr val="accent6">
                    <a:lumMod val="40000"/>
                    <a:lumOff val="60000"/>
                  </a:schemeClr>
                </a:solidFill>
              </a:rPr>
              <a:t>It </a:t>
            </a:r>
            <a:r>
              <a:rPr lang="en-US" dirty="0" smtClean="0">
                <a:solidFill>
                  <a:schemeClr val="accent6">
                    <a:lumMod val="40000"/>
                    <a:lumOff val="60000"/>
                  </a:schemeClr>
                </a:solidFill>
              </a:rPr>
              <a:t>is </a:t>
            </a:r>
            <a:r>
              <a:rPr lang="en-US" dirty="0">
                <a:solidFill>
                  <a:schemeClr val="accent6">
                    <a:lumMod val="40000"/>
                    <a:lumOff val="60000"/>
                  </a:schemeClr>
                </a:solidFill>
              </a:rPr>
              <a:t>not always obvious but we have to trust ourselves and our fellow photographers.</a:t>
            </a:r>
            <a:endParaRPr lang="en-ZA" dirty="0">
              <a:solidFill>
                <a:schemeClr val="accent6">
                  <a:lumMod val="40000"/>
                  <a:lumOff val="60000"/>
                </a:schemeClr>
              </a:solidFill>
            </a:endParaRPr>
          </a:p>
        </p:txBody>
      </p:sp>
    </p:spTree>
    <p:extLst>
      <p:ext uri="{BB962C8B-B14F-4D97-AF65-F5344CB8AC3E}">
        <p14:creationId xmlns:p14="http://schemas.microsoft.com/office/powerpoint/2010/main" val="355875565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6676" y="2508735"/>
            <a:ext cx="3358662" cy="4198328"/>
          </a:xfrm>
          <a:prstGeom prst="rect">
            <a:avLst/>
          </a:prstGeom>
        </p:spPr>
      </p:pic>
      <p:sp>
        <p:nvSpPr>
          <p:cNvPr id="5" name="Rectangle 4"/>
          <p:cNvSpPr/>
          <p:nvPr/>
        </p:nvSpPr>
        <p:spPr>
          <a:xfrm>
            <a:off x="1863969" y="2092569"/>
            <a:ext cx="8405446" cy="36434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p:cNvSpPr txBox="1"/>
          <p:nvPr/>
        </p:nvSpPr>
        <p:spPr>
          <a:xfrm>
            <a:off x="305922" y="3318254"/>
            <a:ext cx="1669416" cy="2862322"/>
          </a:xfrm>
          <a:prstGeom prst="rect">
            <a:avLst/>
          </a:prstGeom>
          <a:noFill/>
        </p:spPr>
        <p:txBody>
          <a:bodyPr wrap="square" rtlCol="0">
            <a:spAutoFit/>
          </a:bodyPr>
          <a:lstStyle/>
          <a:p>
            <a:pPr algn="ctr"/>
            <a:r>
              <a:rPr lang="en-US" dirty="0">
                <a:solidFill>
                  <a:schemeClr val="accent6">
                    <a:lumMod val="40000"/>
                    <a:lumOff val="60000"/>
                  </a:schemeClr>
                </a:solidFill>
              </a:rPr>
              <a:t>A very effective image with a beautiful soft </a:t>
            </a:r>
            <a:r>
              <a:rPr lang="en-US" dirty="0" smtClean="0">
                <a:solidFill>
                  <a:schemeClr val="accent6">
                    <a:lumMod val="40000"/>
                    <a:lumOff val="60000"/>
                  </a:schemeClr>
                </a:solidFill>
              </a:rPr>
              <a:t>out </a:t>
            </a:r>
            <a:r>
              <a:rPr lang="en-US" dirty="0">
                <a:solidFill>
                  <a:schemeClr val="accent6">
                    <a:lumMod val="40000"/>
                    <a:lumOff val="60000"/>
                  </a:schemeClr>
                </a:solidFill>
              </a:rPr>
              <a:t>of focus background.  </a:t>
            </a:r>
            <a:endParaRPr lang="en-US" dirty="0" smtClean="0">
              <a:solidFill>
                <a:schemeClr val="accent6">
                  <a:lumMod val="40000"/>
                  <a:lumOff val="60000"/>
                </a:schemeClr>
              </a:solidFill>
            </a:endParaRPr>
          </a:p>
          <a:p>
            <a:pPr algn="ctr"/>
            <a:endParaRPr lang="en-US" dirty="0">
              <a:solidFill>
                <a:schemeClr val="accent6">
                  <a:lumMod val="40000"/>
                  <a:lumOff val="60000"/>
                </a:schemeClr>
              </a:solidFill>
            </a:endParaRPr>
          </a:p>
          <a:p>
            <a:pPr algn="ctr"/>
            <a:r>
              <a:rPr lang="en-US" dirty="0" smtClean="0">
                <a:solidFill>
                  <a:schemeClr val="accent6">
                    <a:lumMod val="40000"/>
                    <a:lumOff val="60000"/>
                  </a:schemeClr>
                </a:solidFill>
              </a:rPr>
              <a:t>But </a:t>
            </a:r>
            <a:r>
              <a:rPr lang="en-US" dirty="0">
                <a:solidFill>
                  <a:schemeClr val="accent6">
                    <a:lumMod val="40000"/>
                    <a:lumOff val="60000"/>
                  </a:schemeClr>
                </a:solidFill>
              </a:rPr>
              <a:t>did you shoot it like that?</a:t>
            </a:r>
            <a:endParaRPr lang="en-ZA" dirty="0">
              <a:solidFill>
                <a:schemeClr val="accent6">
                  <a:lumMod val="40000"/>
                  <a:lumOff val="60000"/>
                </a:schemeClr>
              </a:solidFill>
            </a:endParaRPr>
          </a:p>
          <a:p>
            <a:endParaRPr lang="en-ZA" dirty="0"/>
          </a:p>
        </p:txBody>
      </p:sp>
    </p:spTree>
    <p:extLst>
      <p:ext uri="{BB962C8B-B14F-4D97-AF65-F5344CB8AC3E}">
        <p14:creationId xmlns:p14="http://schemas.microsoft.com/office/powerpoint/2010/main" val="413694234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0"/>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10" name="TextBox 9"/>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Blurring parts of the image during processing to hide elements in the original scene;</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6676" y="2508735"/>
            <a:ext cx="3358662" cy="419832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749" y="2508735"/>
            <a:ext cx="3358662" cy="4198328"/>
          </a:xfrm>
          <a:prstGeom prst="rect">
            <a:avLst/>
          </a:prstGeom>
        </p:spPr>
      </p:pic>
      <p:sp>
        <p:nvSpPr>
          <p:cNvPr id="9" name="TextBox 8"/>
          <p:cNvSpPr txBox="1"/>
          <p:nvPr/>
        </p:nvSpPr>
        <p:spPr>
          <a:xfrm>
            <a:off x="305922" y="3318254"/>
            <a:ext cx="1669416" cy="2862322"/>
          </a:xfrm>
          <a:prstGeom prst="rect">
            <a:avLst/>
          </a:prstGeom>
          <a:noFill/>
        </p:spPr>
        <p:txBody>
          <a:bodyPr wrap="square" rtlCol="0">
            <a:spAutoFit/>
          </a:bodyPr>
          <a:lstStyle/>
          <a:p>
            <a:pPr algn="ctr"/>
            <a:r>
              <a:rPr lang="en-US" dirty="0">
                <a:solidFill>
                  <a:schemeClr val="accent6">
                    <a:lumMod val="40000"/>
                    <a:lumOff val="60000"/>
                  </a:schemeClr>
                </a:solidFill>
              </a:rPr>
              <a:t>A very effective image with a beautiful soft our of focus background.  </a:t>
            </a:r>
            <a:endParaRPr lang="en-US" dirty="0" smtClean="0">
              <a:solidFill>
                <a:schemeClr val="accent6">
                  <a:lumMod val="40000"/>
                  <a:lumOff val="60000"/>
                </a:schemeClr>
              </a:solidFill>
            </a:endParaRPr>
          </a:p>
          <a:p>
            <a:pPr algn="ctr"/>
            <a:endParaRPr lang="en-US" dirty="0">
              <a:solidFill>
                <a:schemeClr val="accent6">
                  <a:lumMod val="40000"/>
                  <a:lumOff val="60000"/>
                </a:schemeClr>
              </a:solidFill>
            </a:endParaRPr>
          </a:p>
          <a:p>
            <a:pPr algn="ctr"/>
            <a:r>
              <a:rPr lang="en-US" dirty="0" smtClean="0">
                <a:solidFill>
                  <a:schemeClr val="accent6">
                    <a:lumMod val="40000"/>
                    <a:lumOff val="60000"/>
                  </a:schemeClr>
                </a:solidFill>
              </a:rPr>
              <a:t>But </a:t>
            </a:r>
            <a:r>
              <a:rPr lang="en-US" dirty="0">
                <a:solidFill>
                  <a:schemeClr val="accent6">
                    <a:lumMod val="40000"/>
                    <a:lumOff val="60000"/>
                  </a:schemeClr>
                </a:solidFill>
              </a:rPr>
              <a:t>did you shoot it like that?</a:t>
            </a:r>
            <a:endParaRPr lang="en-ZA" dirty="0">
              <a:solidFill>
                <a:schemeClr val="accent6">
                  <a:lumMod val="40000"/>
                  <a:lumOff val="60000"/>
                </a:schemeClr>
              </a:solidFill>
            </a:endParaRPr>
          </a:p>
          <a:p>
            <a:endParaRPr lang="en-ZA" dirty="0"/>
          </a:p>
        </p:txBody>
      </p:sp>
      <p:sp>
        <p:nvSpPr>
          <p:cNvPr id="6" name="TextBox 5"/>
          <p:cNvSpPr txBox="1"/>
          <p:nvPr/>
        </p:nvSpPr>
        <p:spPr>
          <a:xfrm>
            <a:off x="9922814" y="3339664"/>
            <a:ext cx="1767782" cy="2585323"/>
          </a:xfrm>
          <a:prstGeom prst="rect">
            <a:avLst/>
          </a:prstGeom>
          <a:noFill/>
        </p:spPr>
        <p:txBody>
          <a:bodyPr wrap="square" rtlCol="0">
            <a:spAutoFit/>
          </a:bodyPr>
          <a:lstStyle/>
          <a:p>
            <a:pPr algn="ctr"/>
            <a:r>
              <a:rPr lang="en-US" dirty="0">
                <a:solidFill>
                  <a:schemeClr val="accent6">
                    <a:lumMod val="40000"/>
                    <a:lumOff val="60000"/>
                  </a:schemeClr>
                </a:solidFill>
              </a:rPr>
              <a:t>The background is distracting but that’s how it was shot, and you can do nothing about it if you want to enter it as nature.</a:t>
            </a:r>
            <a:endParaRPr lang="en-ZA" dirty="0">
              <a:solidFill>
                <a:schemeClr val="accent6">
                  <a:lumMod val="40000"/>
                  <a:lumOff val="60000"/>
                </a:schemeClr>
              </a:solidFill>
            </a:endParaRPr>
          </a:p>
          <a:p>
            <a:endParaRPr lang="en-ZA" dirty="0"/>
          </a:p>
        </p:txBody>
      </p:sp>
    </p:spTree>
    <p:extLst>
      <p:ext uri="{BB962C8B-B14F-4D97-AF65-F5344CB8AC3E}">
        <p14:creationId xmlns:p14="http://schemas.microsoft.com/office/powerpoint/2010/main" val="415839707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9" name="TextBox 8"/>
          <p:cNvSpPr txBox="1"/>
          <p:nvPr/>
        </p:nvSpPr>
        <p:spPr>
          <a:xfrm>
            <a:off x="1565564" y="1588388"/>
            <a:ext cx="9102436" cy="923330"/>
          </a:xfrm>
          <a:prstGeom prst="rect">
            <a:avLst/>
          </a:prstGeom>
          <a:noFill/>
        </p:spPr>
        <p:txBody>
          <a:bodyPr wrap="square" rtlCol="0">
            <a:spAutoFit/>
          </a:bodyPr>
          <a:lstStyle/>
          <a:p>
            <a:pPr algn="ctr"/>
            <a:r>
              <a:rPr lang="en-ZA" dirty="0">
                <a:solidFill>
                  <a:srgbClr val="FFD123"/>
                </a:solidFill>
              </a:rPr>
              <a:t>Techniques that enhance the presentation of the photograph without changing the nature story or the pictorial content, or without altering the content of the original scene, </a:t>
            </a:r>
            <a:r>
              <a:rPr lang="en-ZA" dirty="0" smtClean="0">
                <a:solidFill>
                  <a:srgbClr val="FFD123"/>
                </a:solidFill>
              </a:rPr>
              <a:t>are </a:t>
            </a:r>
            <a:r>
              <a:rPr lang="en-ZA" dirty="0">
                <a:solidFill>
                  <a:srgbClr val="FFD123"/>
                </a:solidFill>
              </a:rPr>
              <a:t>permitted.</a:t>
            </a:r>
          </a:p>
          <a:p>
            <a:endParaRPr lang="en-ZA"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6230" y="2316163"/>
            <a:ext cx="8159864" cy="4463935"/>
          </a:xfrm>
          <a:prstGeom prst="rect">
            <a:avLst/>
          </a:prstGeom>
        </p:spPr>
      </p:pic>
    </p:spTree>
    <p:extLst>
      <p:ext uri="{BB962C8B-B14F-4D97-AF65-F5344CB8AC3E}">
        <p14:creationId xmlns:p14="http://schemas.microsoft.com/office/powerpoint/2010/main" val="59075079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5" name="TextBox 4"/>
          <p:cNvSpPr txBox="1"/>
          <p:nvPr/>
        </p:nvSpPr>
        <p:spPr>
          <a:xfrm>
            <a:off x="1689561" y="1753978"/>
            <a:ext cx="9083733" cy="1200329"/>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Adding an element to the image that was not contained in the original scene</a:t>
            </a:r>
            <a:r>
              <a:rPr lang="en-ZA" dirty="0" smtClean="0">
                <a:solidFill>
                  <a:srgbClr val="FF0000"/>
                </a:solidFill>
              </a:rPr>
              <a:t>;</a:t>
            </a:r>
          </a:p>
          <a:p>
            <a:pPr marL="285750" lvl="0" indent="-285750">
              <a:buFont typeface="Arial" panose="020B0604020202020204" pitchFamily="34" charset="0"/>
              <a:buChar char="•"/>
            </a:pPr>
            <a:endParaRPr lang="en-ZA" dirty="0">
              <a:solidFill>
                <a:srgbClr val="FF000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9729" y="3297671"/>
            <a:ext cx="5852160" cy="329184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314297"/>
            <a:ext cx="5852160" cy="3291840"/>
          </a:xfrm>
          <a:prstGeom prst="rect">
            <a:avLst/>
          </a:prstGeom>
        </p:spPr>
      </p:pic>
    </p:spTree>
    <p:extLst>
      <p:ext uri="{BB962C8B-B14F-4D97-AF65-F5344CB8AC3E}">
        <p14:creationId xmlns:p14="http://schemas.microsoft.com/office/powerpoint/2010/main" val="330373218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9" name="TextBox 8"/>
          <p:cNvSpPr txBox="1"/>
          <p:nvPr/>
        </p:nvSpPr>
        <p:spPr>
          <a:xfrm>
            <a:off x="1565564" y="1588388"/>
            <a:ext cx="9102436" cy="923330"/>
          </a:xfrm>
          <a:prstGeom prst="rect">
            <a:avLst/>
          </a:prstGeom>
          <a:noFill/>
        </p:spPr>
        <p:txBody>
          <a:bodyPr wrap="square" rtlCol="0">
            <a:spAutoFit/>
          </a:bodyPr>
          <a:lstStyle/>
          <a:p>
            <a:pPr algn="ctr"/>
            <a:r>
              <a:rPr lang="en-ZA" dirty="0">
                <a:solidFill>
                  <a:srgbClr val="FFD123"/>
                </a:solidFill>
              </a:rPr>
              <a:t>Techniques that enhance the presentation of the photograph without changing the nature story or the pictorial content, or without altering the content of the original scene, </a:t>
            </a:r>
            <a:r>
              <a:rPr lang="en-ZA" dirty="0" smtClean="0">
                <a:solidFill>
                  <a:srgbClr val="FFD123"/>
                </a:solidFill>
              </a:rPr>
              <a:t>are </a:t>
            </a:r>
            <a:r>
              <a:rPr lang="en-ZA" dirty="0">
                <a:solidFill>
                  <a:srgbClr val="FFD123"/>
                </a:solidFill>
              </a:rPr>
              <a:t>permitted.</a:t>
            </a:r>
          </a:p>
          <a:p>
            <a:endParaRPr lang="en-ZA"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6230" y="2316163"/>
            <a:ext cx="8159864" cy="4463935"/>
          </a:xfrm>
          <a:prstGeom prst="rect">
            <a:avLst/>
          </a:prstGeom>
        </p:spPr>
      </p:pic>
      <p:sp>
        <p:nvSpPr>
          <p:cNvPr id="11" name="TextBox 10"/>
          <p:cNvSpPr txBox="1"/>
          <p:nvPr/>
        </p:nvSpPr>
        <p:spPr>
          <a:xfrm rot="20348710">
            <a:off x="169971" y="2882839"/>
            <a:ext cx="5347527" cy="1938992"/>
          </a:xfrm>
          <a:prstGeom prst="rect">
            <a:avLst/>
          </a:prstGeom>
          <a:noFill/>
        </p:spPr>
        <p:txBody>
          <a:bodyPr wrap="square" rtlCol="0">
            <a:spAutoFit/>
          </a:bodyPr>
          <a:lstStyle/>
          <a:p>
            <a:pPr algn="ctr"/>
            <a:r>
              <a:rPr lang="en-US" sz="6000" dirty="0" smtClean="0">
                <a:solidFill>
                  <a:srgbClr val="00B0F0"/>
                </a:solidFill>
                <a:effectLst>
                  <a:outerShdw blurRad="38100" dist="38100" dir="2700000" algn="tl">
                    <a:srgbClr val="000000">
                      <a:alpha val="43137"/>
                    </a:srgbClr>
                  </a:outerShdw>
                </a:effectLst>
              </a:rPr>
              <a:t>Who will know?</a:t>
            </a:r>
          </a:p>
          <a:p>
            <a:pPr algn="ctr"/>
            <a:endParaRPr lang="en-US" sz="6000" dirty="0" smtClean="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678281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9" name="TextBox 8"/>
          <p:cNvSpPr txBox="1"/>
          <p:nvPr/>
        </p:nvSpPr>
        <p:spPr>
          <a:xfrm>
            <a:off x="1565564" y="1588388"/>
            <a:ext cx="9102436" cy="923330"/>
          </a:xfrm>
          <a:prstGeom prst="rect">
            <a:avLst/>
          </a:prstGeom>
          <a:noFill/>
        </p:spPr>
        <p:txBody>
          <a:bodyPr wrap="square" rtlCol="0">
            <a:spAutoFit/>
          </a:bodyPr>
          <a:lstStyle/>
          <a:p>
            <a:pPr algn="ctr"/>
            <a:r>
              <a:rPr lang="en-ZA" dirty="0">
                <a:solidFill>
                  <a:srgbClr val="FFD123"/>
                </a:solidFill>
              </a:rPr>
              <a:t>Techniques that enhance the presentation of the photograph without changing the nature story or the pictorial content, or without altering the content of the original scene, </a:t>
            </a:r>
            <a:r>
              <a:rPr lang="en-ZA" dirty="0" smtClean="0">
                <a:solidFill>
                  <a:srgbClr val="FFD123"/>
                </a:solidFill>
              </a:rPr>
              <a:t>are </a:t>
            </a:r>
            <a:r>
              <a:rPr lang="en-ZA" dirty="0">
                <a:solidFill>
                  <a:srgbClr val="FFD123"/>
                </a:solidFill>
              </a:rPr>
              <a:t>permitted.</a:t>
            </a:r>
          </a:p>
          <a:p>
            <a:endParaRPr lang="en-ZA"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6230" y="2316163"/>
            <a:ext cx="8159864" cy="4463935"/>
          </a:xfrm>
          <a:prstGeom prst="rect">
            <a:avLst/>
          </a:prstGeom>
        </p:spPr>
      </p:pic>
      <p:sp>
        <p:nvSpPr>
          <p:cNvPr id="11" name="TextBox 10"/>
          <p:cNvSpPr txBox="1"/>
          <p:nvPr/>
        </p:nvSpPr>
        <p:spPr>
          <a:xfrm rot="20348710">
            <a:off x="169971" y="2882839"/>
            <a:ext cx="5347527" cy="1938992"/>
          </a:xfrm>
          <a:prstGeom prst="rect">
            <a:avLst/>
          </a:prstGeom>
          <a:noFill/>
        </p:spPr>
        <p:txBody>
          <a:bodyPr wrap="square" rtlCol="0">
            <a:spAutoFit/>
          </a:bodyPr>
          <a:lstStyle/>
          <a:p>
            <a:pPr algn="ctr"/>
            <a:r>
              <a:rPr lang="en-US" sz="6000" dirty="0" smtClean="0">
                <a:solidFill>
                  <a:srgbClr val="00B0F0"/>
                </a:solidFill>
                <a:effectLst>
                  <a:outerShdw blurRad="38100" dist="38100" dir="2700000" algn="tl">
                    <a:srgbClr val="000000">
                      <a:alpha val="43137"/>
                    </a:srgbClr>
                  </a:outerShdw>
                </a:effectLst>
              </a:rPr>
              <a:t>Who will know?</a:t>
            </a:r>
          </a:p>
          <a:p>
            <a:pPr algn="ctr"/>
            <a:r>
              <a:rPr lang="en-US" sz="6000" dirty="0" smtClean="0">
                <a:solidFill>
                  <a:srgbClr val="00B0F0"/>
                </a:solidFill>
                <a:effectLst>
                  <a:outerShdw blurRad="38100" dist="38100" dir="2700000" algn="tl">
                    <a:srgbClr val="000000">
                      <a:alpha val="43137"/>
                    </a:srgbClr>
                  </a:outerShdw>
                </a:effectLst>
              </a:rPr>
              <a:t>You will know!</a:t>
            </a:r>
            <a:endParaRPr lang="en-ZA" sz="6000" dirty="0">
              <a:solidFill>
                <a:srgbClr val="00B0F0"/>
              </a:solidFill>
              <a:effectLst>
                <a:outerShdw blurRad="38100" dist="38100" dir="2700000" algn="tl">
                  <a:srgbClr val="000000">
                    <a:alpha val="43137"/>
                  </a:srgbClr>
                </a:outerShdw>
              </a:effectLst>
            </a:endParaRPr>
          </a:p>
        </p:txBody>
      </p:sp>
      <p:sp>
        <p:nvSpPr>
          <p:cNvPr id="12" name="Rectangle 11"/>
          <p:cNvSpPr/>
          <p:nvPr/>
        </p:nvSpPr>
        <p:spPr>
          <a:xfrm>
            <a:off x="10288309" y="4987660"/>
            <a:ext cx="1940714" cy="1754326"/>
          </a:xfrm>
          <a:prstGeom prst="rect">
            <a:avLst/>
          </a:prstGeom>
        </p:spPr>
        <p:txBody>
          <a:bodyPr wrap="square">
            <a:spAutoFit/>
          </a:bodyPr>
          <a:lstStyle/>
          <a:p>
            <a:pPr algn="ctr"/>
            <a:r>
              <a:rPr lang="en-ZA" dirty="0">
                <a:solidFill>
                  <a:srgbClr val="859E52"/>
                </a:solidFill>
              </a:rPr>
              <a:t>“Trust takes years to build, seconds to break, and forever to repair</a:t>
            </a:r>
            <a:r>
              <a:rPr lang="en-ZA" dirty="0" smtClean="0">
                <a:solidFill>
                  <a:srgbClr val="859E52"/>
                </a:solidFill>
              </a:rPr>
              <a:t>.”</a:t>
            </a:r>
          </a:p>
          <a:p>
            <a:pPr algn="ctr"/>
            <a:endParaRPr lang="en-ZA" b="1" dirty="0">
              <a:solidFill>
                <a:srgbClr val="859E52"/>
              </a:solidFill>
            </a:endParaRPr>
          </a:p>
          <a:p>
            <a:pPr algn="ctr"/>
            <a:r>
              <a:rPr lang="en-ZA" b="1" dirty="0" smtClean="0">
                <a:solidFill>
                  <a:srgbClr val="859E52"/>
                </a:solidFill>
              </a:rPr>
              <a:t> </a:t>
            </a:r>
            <a:r>
              <a:rPr lang="en-ZA" b="1" dirty="0" err="1">
                <a:solidFill>
                  <a:srgbClr val="859E52"/>
                </a:solidFill>
              </a:rPr>
              <a:t>Dhar</a:t>
            </a:r>
            <a:r>
              <a:rPr lang="en-ZA" b="1" dirty="0">
                <a:solidFill>
                  <a:srgbClr val="859E52"/>
                </a:solidFill>
              </a:rPr>
              <a:t> Mann</a:t>
            </a:r>
            <a:endParaRPr lang="en-ZA" dirty="0">
              <a:solidFill>
                <a:srgbClr val="859E52"/>
              </a:solidFill>
            </a:endParaRPr>
          </a:p>
        </p:txBody>
      </p:sp>
    </p:spTree>
    <p:extLst>
      <p:ext uri="{BB962C8B-B14F-4D97-AF65-F5344CB8AC3E}">
        <p14:creationId xmlns:p14="http://schemas.microsoft.com/office/powerpoint/2010/main" val="144156628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9177" y="2918850"/>
            <a:ext cx="5873646" cy="3908526"/>
          </a:xfrm>
          <a:prstGeom prst="rect">
            <a:avLst/>
          </a:prstGeom>
        </p:spPr>
      </p:pic>
      <p:sp>
        <p:nvSpPr>
          <p:cNvPr id="12" name="TextBox 11"/>
          <p:cNvSpPr txBox="1"/>
          <p:nvPr/>
        </p:nvSpPr>
        <p:spPr>
          <a:xfrm>
            <a:off x="1565564" y="1588388"/>
            <a:ext cx="9102436" cy="1477328"/>
          </a:xfrm>
          <a:prstGeom prst="rect">
            <a:avLst/>
          </a:prstGeom>
          <a:noFill/>
        </p:spPr>
        <p:txBody>
          <a:bodyPr wrap="square" rtlCol="0">
            <a:spAutoFit/>
          </a:bodyPr>
          <a:lstStyle/>
          <a:p>
            <a:pPr algn="ctr"/>
            <a:r>
              <a:rPr lang="en-ZA" dirty="0">
                <a:solidFill>
                  <a:srgbClr val="FFD123"/>
                </a:solidFill>
              </a:rPr>
              <a:t>Techniques that enhance the presentation of the photograph without changing the nature story or the pictorial content, or without altering the content of the original scene, </a:t>
            </a:r>
            <a:r>
              <a:rPr lang="en-ZA" dirty="0" smtClean="0">
                <a:solidFill>
                  <a:srgbClr val="FFD123"/>
                </a:solidFill>
              </a:rPr>
              <a:t>are permitted.</a:t>
            </a:r>
          </a:p>
          <a:p>
            <a:pPr algn="ctr"/>
            <a:endParaRPr lang="en-ZA" dirty="0" smtClean="0">
              <a:solidFill>
                <a:srgbClr val="FFD123"/>
              </a:solidFill>
            </a:endParaRPr>
          </a:p>
          <a:p>
            <a:pPr algn="ctr"/>
            <a:r>
              <a:rPr lang="en-ZA" dirty="0" smtClean="0">
                <a:solidFill>
                  <a:srgbClr val="FFD123"/>
                </a:solidFill>
              </a:rPr>
              <a:t>Cropping, Straightening, Flipping are permitted.</a:t>
            </a:r>
            <a:endParaRPr lang="en-ZA" dirty="0">
              <a:solidFill>
                <a:srgbClr val="FFD123"/>
              </a:solidFill>
            </a:endParaRPr>
          </a:p>
          <a:p>
            <a:endParaRPr lang="en-ZA" dirty="0"/>
          </a:p>
        </p:txBody>
      </p:sp>
    </p:spTree>
    <p:extLst>
      <p:ext uri="{BB962C8B-B14F-4D97-AF65-F5344CB8AC3E}">
        <p14:creationId xmlns:p14="http://schemas.microsoft.com/office/powerpoint/2010/main" val="186211991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9177" y="2918850"/>
            <a:ext cx="5873646" cy="3908526"/>
          </a:xfrm>
          <a:prstGeom prst="rect">
            <a:avLst/>
          </a:prstGeom>
        </p:spPr>
      </p:pic>
      <p:sp>
        <p:nvSpPr>
          <p:cNvPr id="12" name="TextBox 11"/>
          <p:cNvSpPr txBox="1"/>
          <p:nvPr/>
        </p:nvSpPr>
        <p:spPr>
          <a:xfrm>
            <a:off x="1565564" y="1588388"/>
            <a:ext cx="9102436" cy="1477328"/>
          </a:xfrm>
          <a:prstGeom prst="rect">
            <a:avLst/>
          </a:prstGeom>
          <a:noFill/>
        </p:spPr>
        <p:txBody>
          <a:bodyPr wrap="square" rtlCol="0">
            <a:spAutoFit/>
          </a:bodyPr>
          <a:lstStyle/>
          <a:p>
            <a:pPr algn="ctr"/>
            <a:r>
              <a:rPr lang="en-ZA" dirty="0">
                <a:solidFill>
                  <a:srgbClr val="FFD123"/>
                </a:solidFill>
              </a:rPr>
              <a:t>Techniques that enhance the presentation of the photograph without changing the nature story or the pictorial content, or without altering the content of the original scene, </a:t>
            </a:r>
            <a:r>
              <a:rPr lang="en-ZA" dirty="0" smtClean="0">
                <a:solidFill>
                  <a:srgbClr val="FFD123"/>
                </a:solidFill>
              </a:rPr>
              <a:t>are permitted.</a:t>
            </a:r>
          </a:p>
          <a:p>
            <a:pPr algn="ctr"/>
            <a:endParaRPr lang="en-ZA" dirty="0" smtClean="0">
              <a:solidFill>
                <a:srgbClr val="FFD123"/>
              </a:solidFill>
            </a:endParaRPr>
          </a:p>
          <a:p>
            <a:pPr algn="ctr"/>
            <a:r>
              <a:rPr lang="en-ZA" dirty="0" smtClean="0">
                <a:solidFill>
                  <a:srgbClr val="FFD123"/>
                </a:solidFill>
              </a:rPr>
              <a:t>Cropping, Straightening, Flipping are permitted.</a:t>
            </a:r>
            <a:endParaRPr lang="en-ZA" dirty="0">
              <a:solidFill>
                <a:srgbClr val="FFD123"/>
              </a:solidFill>
            </a:endParaRPr>
          </a:p>
          <a:p>
            <a:endParaRPr lang="en-ZA"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59177" y="2918850"/>
            <a:ext cx="5873646" cy="3908526"/>
          </a:xfrm>
          <a:prstGeom prst="rect">
            <a:avLst/>
          </a:prstGeom>
        </p:spPr>
      </p:pic>
    </p:spTree>
    <p:extLst>
      <p:ext uri="{BB962C8B-B14F-4D97-AF65-F5344CB8AC3E}">
        <p14:creationId xmlns:p14="http://schemas.microsoft.com/office/powerpoint/2010/main" val="220826249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9177" y="2918850"/>
            <a:ext cx="5873646" cy="3908526"/>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59177" y="2918850"/>
            <a:ext cx="5873646" cy="3908526"/>
          </a:xfrm>
          <a:prstGeom prst="rect">
            <a:avLst/>
          </a:prstGeom>
        </p:spPr>
      </p:pic>
      <p:sp>
        <p:nvSpPr>
          <p:cNvPr id="10" name="TextBox 9"/>
          <p:cNvSpPr txBox="1"/>
          <p:nvPr/>
        </p:nvSpPr>
        <p:spPr>
          <a:xfrm>
            <a:off x="332509" y="1533588"/>
            <a:ext cx="11704319" cy="1200329"/>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scene, whether done via </a:t>
            </a:r>
            <a:r>
              <a:rPr lang="en-ZA" dirty="0" smtClean="0">
                <a:solidFill>
                  <a:srgbClr val="FF0000"/>
                </a:solidFill>
              </a:rPr>
              <a:t>lightening, darkening</a:t>
            </a:r>
            <a:r>
              <a:rPr lang="en-ZA" dirty="0">
                <a:solidFill>
                  <a:srgbClr val="FF0000"/>
                </a:solidFill>
              </a:rPr>
              <a:t>, </a:t>
            </a:r>
            <a:r>
              <a:rPr lang="en-ZA" dirty="0" smtClean="0">
                <a:solidFill>
                  <a:srgbClr val="FF0000"/>
                </a:solidFill>
              </a:rPr>
              <a:t>cloning, </a:t>
            </a:r>
            <a:r>
              <a:rPr lang="en-ZA" dirty="0">
                <a:solidFill>
                  <a:srgbClr val="FF0000"/>
                </a:solidFill>
              </a:rPr>
              <a:t>blurring or any other photo editing </a:t>
            </a:r>
            <a:r>
              <a:rPr lang="en-ZA" dirty="0" smtClean="0">
                <a:solidFill>
                  <a:srgbClr val="FF0000"/>
                </a:solidFill>
              </a:rPr>
              <a:t>technique, </a:t>
            </a:r>
            <a:r>
              <a:rPr lang="en-ZA" dirty="0" smtClean="0">
                <a:solidFill>
                  <a:srgbClr val="FFD123"/>
                </a:solidFill>
              </a:rPr>
              <a:t>except for cropping and straightening.</a:t>
            </a:r>
            <a:endParaRPr lang="en-ZA" dirty="0">
              <a:solidFill>
                <a:srgbClr val="FF0000"/>
              </a:solidFill>
            </a:endParaRPr>
          </a:p>
        </p:txBody>
      </p:sp>
      <p:sp>
        <p:nvSpPr>
          <p:cNvPr id="11" name="Rectangle 10"/>
          <p:cNvSpPr/>
          <p:nvPr/>
        </p:nvSpPr>
        <p:spPr>
          <a:xfrm>
            <a:off x="3474720" y="4429919"/>
            <a:ext cx="5045826" cy="203661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5918691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487" y="3145142"/>
            <a:ext cx="10994108" cy="3442258"/>
          </a:xfrm>
          <a:prstGeom prst="rect">
            <a:avLst/>
          </a:prstGeom>
        </p:spPr>
      </p:pic>
      <p:sp>
        <p:nvSpPr>
          <p:cNvPr id="9" name="TextBox 8"/>
          <p:cNvSpPr txBox="1"/>
          <p:nvPr/>
        </p:nvSpPr>
        <p:spPr>
          <a:xfrm>
            <a:off x="332509" y="1533588"/>
            <a:ext cx="11704319" cy="1200329"/>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scene, whether done via </a:t>
            </a:r>
            <a:r>
              <a:rPr lang="en-ZA" dirty="0" smtClean="0">
                <a:solidFill>
                  <a:srgbClr val="FF0000"/>
                </a:solidFill>
              </a:rPr>
              <a:t>lightening, darkening</a:t>
            </a:r>
            <a:r>
              <a:rPr lang="en-ZA" dirty="0">
                <a:solidFill>
                  <a:srgbClr val="FF0000"/>
                </a:solidFill>
              </a:rPr>
              <a:t>, </a:t>
            </a:r>
            <a:r>
              <a:rPr lang="en-ZA" dirty="0" smtClean="0">
                <a:solidFill>
                  <a:srgbClr val="FF0000"/>
                </a:solidFill>
              </a:rPr>
              <a:t>cloning, </a:t>
            </a:r>
            <a:r>
              <a:rPr lang="en-ZA" dirty="0">
                <a:solidFill>
                  <a:srgbClr val="FF0000"/>
                </a:solidFill>
              </a:rPr>
              <a:t>blurring or any other photo editing </a:t>
            </a:r>
            <a:r>
              <a:rPr lang="en-ZA" dirty="0" smtClean="0">
                <a:solidFill>
                  <a:srgbClr val="FF0000"/>
                </a:solidFill>
              </a:rPr>
              <a:t>technique, </a:t>
            </a:r>
            <a:r>
              <a:rPr lang="en-ZA" dirty="0" smtClean="0">
                <a:solidFill>
                  <a:srgbClr val="FFD123"/>
                </a:solidFill>
              </a:rPr>
              <a:t>except for cropping and straightening.</a:t>
            </a:r>
            <a:endParaRPr lang="en-ZA" dirty="0">
              <a:solidFill>
                <a:srgbClr val="FF0000"/>
              </a:solidFill>
            </a:endParaRPr>
          </a:p>
        </p:txBody>
      </p:sp>
      <p:sp>
        <p:nvSpPr>
          <p:cNvPr id="5" name="TextBox 4"/>
          <p:cNvSpPr txBox="1"/>
          <p:nvPr/>
        </p:nvSpPr>
        <p:spPr>
          <a:xfrm>
            <a:off x="1361872" y="2733917"/>
            <a:ext cx="10077855" cy="646331"/>
          </a:xfrm>
          <a:prstGeom prst="rect">
            <a:avLst/>
          </a:prstGeom>
          <a:noFill/>
        </p:spPr>
        <p:txBody>
          <a:bodyPr wrap="square" rtlCol="0">
            <a:spAutoFit/>
          </a:bodyPr>
          <a:lstStyle/>
          <a:p>
            <a:pPr algn="ctr"/>
            <a:r>
              <a:rPr lang="en-US" dirty="0">
                <a:solidFill>
                  <a:schemeClr val="bg1"/>
                </a:solidFill>
              </a:rPr>
              <a:t>Up to this stage everything </a:t>
            </a:r>
            <a:r>
              <a:rPr lang="en-US" dirty="0" smtClean="0">
                <a:solidFill>
                  <a:schemeClr val="bg1"/>
                </a:solidFill>
              </a:rPr>
              <a:t>that has been done is allowed.</a:t>
            </a:r>
            <a:endParaRPr lang="en-ZA" dirty="0">
              <a:solidFill>
                <a:schemeClr val="bg1"/>
              </a:solidFill>
            </a:endParaRPr>
          </a:p>
          <a:p>
            <a:endParaRPr lang="en-ZA" dirty="0"/>
          </a:p>
        </p:txBody>
      </p:sp>
    </p:spTree>
    <p:extLst>
      <p:ext uri="{BB962C8B-B14F-4D97-AF65-F5344CB8AC3E}">
        <p14:creationId xmlns:p14="http://schemas.microsoft.com/office/powerpoint/2010/main" val="50430530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9" name="TextBox 8"/>
          <p:cNvSpPr txBox="1"/>
          <p:nvPr/>
        </p:nvSpPr>
        <p:spPr>
          <a:xfrm>
            <a:off x="332509" y="1533588"/>
            <a:ext cx="11704319" cy="1200329"/>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scene, whether done via </a:t>
            </a:r>
            <a:r>
              <a:rPr lang="en-ZA" dirty="0" smtClean="0">
                <a:solidFill>
                  <a:srgbClr val="FF0000"/>
                </a:solidFill>
              </a:rPr>
              <a:t>lightening, darkening</a:t>
            </a:r>
            <a:r>
              <a:rPr lang="en-ZA" dirty="0">
                <a:solidFill>
                  <a:srgbClr val="FF0000"/>
                </a:solidFill>
              </a:rPr>
              <a:t>, </a:t>
            </a:r>
            <a:r>
              <a:rPr lang="en-ZA" dirty="0" smtClean="0">
                <a:solidFill>
                  <a:srgbClr val="FF0000"/>
                </a:solidFill>
              </a:rPr>
              <a:t>cloning, </a:t>
            </a:r>
            <a:r>
              <a:rPr lang="en-ZA" dirty="0">
                <a:solidFill>
                  <a:srgbClr val="FF0000"/>
                </a:solidFill>
              </a:rPr>
              <a:t>blurring or any other photo editing </a:t>
            </a:r>
            <a:r>
              <a:rPr lang="en-ZA" dirty="0" smtClean="0">
                <a:solidFill>
                  <a:srgbClr val="FF0000"/>
                </a:solidFill>
              </a:rPr>
              <a:t>technique, </a:t>
            </a:r>
            <a:r>
              <a:rPr lang="en-ZA" dirty="0" smtClean="0">
                <a:solidFill>
                  <a:srgbClr val="FFD123"/>
                </a:solidFill>
              </a:rPr>
              <a:t>except for cropping and straightening.</a:t>
            </a:r>
            <a:endParaRPr lang="en-ZA" dirty="0">
              <a:solidFill>
                <a:srgbClr val="FF0000"/>
              </a:solidFill>
            </a:endParaRPr>
          </a:p>
        </p:txBody>
      </p:sp>
      <p:sp>
        <p:nvSpPr>
          <p:cNvPr id="5" name="TextBox 4"/>
          <p:cNvSpPr txBox="1"/>
          <p:nvPr/>
        </p:nvSpPr>
        <p:spPr>
          <a:xfrm>
            <a:off x="2127739" y="2729773"/>
            <a:ext cx="7429500" cy="369332"/>
          </a:xfrm>
          <a:prstGeom prst="rect">
            <a:avLst/>
          </a:prstGeom>
          <a:noFill/>
        </p:spPr>
        <p:txBody>
          <a:bodyPr wrap="square" rtlCol="0">
            <a:spAutoFit/>
          </a:bodyPr>
          <a:lstStyle/>
          <a:p>
            <a:pPr lvl="0" algn="ctr"/>
            <a:r>
              <a:rPr lang="en-US" dirty="0" smtClean="0">
                <a:solidFill>
                  <a:srgbClr val="FFD123"/>
                </a:solidFill>
              </a:rPr>
              <a:t>Converting to Monochrome is allowed. </a:t>
            </a:r>
            <a:endParaRPr lang="en-ZA" dirty="0">
              <a:solidFill>
                <a:srgbClr val="FFD123"/>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278" y="3138486"/>
            <a:ext cx="10960059" cy="3457705"/>
          </a:xfrm>
          <a:prstGeom prst="rect">
            <a:avLst/>
          </a:prstGeom>
        </p:spPr>
      </p:pic>
    </p:spTree>
    <p:extLst>
      <p:ext uri="{BB962C8B-B14F-4D97-AF65-F5344CB8AC3E}">
        <p14:creationId xmlns:p14="http://schemas.microsoft.com/office/powerpoint/2010/main" val="16961444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7" name="TextBox 6"/>
          <p:cNvSpPr txBox="1"/>
          <p:nvPr/>
        </p:nvSpPr>
        <p:spPr>
          <a:xfrm>
            <a:off x="5403273" y="148636"/>
            <a:ext cx="6442364" cy="1200329"/>
          </a:xfrm>
          <a:prstGeom prst="rect">
            <a:avLst/>
          </a:prstGeom>
          <a:noFill/>
        </p:spPr>
        <p:txBody>
          <a:bodyPr wrap="square" rtlCol="0">
            <a:spAutoFit/>
          </a:bodyPr>
          <a:lstStyle/>
          <a:p>
            <a:pPr algn="ctr"/>
            <a:r>
              <a:rPr lang="en-ZA" dirty="0">
                <a:solidFill>
                  <a:srgbClr val="FF0000"/>
                </a:solidFill>
              </a:rPr>
              <a:t>In the categories </a:t>
            </a:r>
            <a:endParaRPr lang="en-ZA" dirty="0" smtClean="0">
              <a:solidFill>
                <a:srgbClr val="FF0000"/>
              </a:solidFill>
            </a:endParaRPr>
          </a:p>
          <a:p>
            <a:pPr algn="ctr"/>
            <a:r>
              <a:rPr lang="en-ZA" dirty="0" smtClean="0">
                <a:solidFill>
                  <a:srgbClr val="FF0000"/>
                </a:solidFill>
              </a:rPr>
              <a:t>Nature/Wildlife</a:t>
            </a:r>
            <a:r>
              <a:rPr lang="en-ZA" dirty="0">
                <a:solidFill>
                  <a:srgbClr val="FF0000"/>
                </a:solidFill>
              </a:rPr>
              <a:t>, Photo Travel, Street, Sport </a:t>
            </a:r>
            <a:r>
              <a:rPr lang="en-ZA" dirty="0" smtClean="0">
                <a:solidFill>
                  <a:srgbClr val="FF0000"/>
                </a:solidFill>
              </a:rPr>
              <a:t>and Photojournalism,</a:t>
            </a:r>
          </a:p>
          <a:p>
            <a:pPr algn="ctr"/>
            <a:r>
              <a:rPr lang="en-ZA" dirty="0" smtClean="0">
                <a:solidFill>
                  <a:srgbClr val="FF0000"/>
                </a:solidFill>
              </a:rPr>
              <a:t>manipulation </a:t>
            </a:r>
            <a:r>
              <a:rPr lang="en-ZA" dirty="0">
                <a:solidFill>
                  <a:srgbClr val="FF0000"/>
                </a:solidFill>
              </a:rPr>
              <a:t>is not allowed.</a:t>
            </a:r>
          </a:p>
          <a:p>
            <a:endParaRPr lang="en-ZA" dirty="0">
              <a:solidFill>
                <a:srgbClr val="FF0000"/>
              </a:solidFill>
            </a:endParaRPr>
          </a:p>
        </p:txBody>
      </p:sp>
      <p:sp>
        <p:nvSpPr>
          <p:cNvPr id="10" name="TextBox 9"/>
          <p:cNvSpPr txBox="1"/>
          <p:nvPr/>
        </p:nvSpPr>
        <p:spPr>
          <a:xfrm>
            <a:off x="332509" y="1533588"/>
            <a:ext cx="11704319" cy="923330"/>
          </a:xfrm>
          <a:prstGeom prst="rect">
            <a:avLst/>
          </a:prstGeom>
          <a:noFill/>
        </p:spPr>
        <p:txBody>
          <a:bodyPr wrap="square" rtlCol="0">
            <a:spAutoFit/>
          </a:bodyPr>
          <a:lstStyle/>
          <a:p>
            <a:pPr algn="ctr"/>
            <a:r>
              <a:rPr lang="en-ZA" dirty="0">
                <a:solidFill>
                  <a:srgbClr val="FF0000"/>
                </a:solidFill>
              </a:rPr>
              <a:t>Manipulation shall constitute any or all of the following modifications to the original image:</a:t>
            </a:r>
          </a:p>
          <a:p>
            <a:pPr algn="ctr"/>
            <a:r>
              <a:rPr lang="en-ZA" dirty="0">
                <a:solidFill>
                  <a:srgbClr val="FF0000"/>
                </a:solidFill>
              </a:rPr>
              <a:t> </a:t>
            </a:r>
          </a:p>
          <a:p>
            <a:pPr marL="285750" lvl="0" indent="-285750" algn="ctr">
              <a:buFont typeface="Arial" panose="020B0604020202020204" pitchFamily="34" charset="0"/>
              <a:buChar char="•"/>
            </a:pPr>
            <a:r>
              <a:rPr lang="en-ZA" dirty="0">
                <a:solidFill>
                  <a:srgbClr val="FF0000"/>
                </a:solidFill>
              </a:rPr>
              <a:t>Removing an element from the image that was contained in the original </a:t>
            </a:r>
            <a:r>
              <a:rPr lang="en-ZA" dirty="0" smtClean="0">
                <a:solidFill>
                  <a:srgbClr val="FF0000"/>
                </a:solidFill>
              </a:rPr>
              <a:t>scene by LIGHTENING</a:t>
            </a:r>
            <a:endParaRPr lang="en-ZA" dirty="0">
              <a:solidFill>
                <a:srgbClr val="FF0000"/>
              </a:solidFill>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279" y="2551150"/>
            <a:ext cx="10994108" cy="3704786"/>
          </a:xfrm>
          <a:prstGeom prst="rect">
            <a:avLst/>
          </a:prstGeom>
        </p:spPr>
      </p:pic>
      <p:sp>
        <p:nvSpPr>
          <p:cNvPr id="5" name="TextBox 4"/>
          <p:cNvSpPr txBox="1"/>
          <p:nvPr/>
        </p:nvSpPr>
        <p:spPr>
          <a:xfrm>
            <a:off x="145915" y="6235430"/>
            <a:ext cx="11789923" cy="646331"/>
          </a:xfrm>
          <a:prstGeom prst="rect">
            <a:avLst/>
          </a:prstGeom>
          <a:noFill/>
        </p:spPr>
        <p:txBody>
          <a:bodyPr wrap="square" rtlCol="0">
            <a:spAutoFit/>
          </a:bodyPr>
          <a:lstStyle/>
          <a:p>
            <a:pPr algn="ctr"/>
            <a:r>
              <a:rPr lang="en-US" dirty="0">
                <a:solidFill>
                  <a:srgbClr val="FF0000"/>
                </a:solidFill>
              </a:rPr>
              <a:t>But now it has gone too far – it is fine for a pictorial image but it could not be entered into a nature category as the bushes and ground have been removed – in this case by making it </a:t>
            </a:r>
            <a:r>
              <a:rPr lang="en-US" dirty="0" smtClean="0">
                <a:solidFill>
                  <a:srgbClr val="FF0000"/>
                </a:solidFill>
              </a:rPr>
              <a:t>lighter.</a:t>
            </a:r>
            <a:endParaRPr lang="en-ZA" dirty="0">
              <a:solidFill>
                <a:srgbClr val="FF0000"/>
              </a:solidFill>
            </a:endParaRPr>
          </a:p>
        </p:txBody>
      </p:sp>
    </p:spTree>
    <p:extLst>
      <p:ext uri="{BB962C8B-B14F-4D97-AF65-F5344CB8AC3E}">
        <p14:creationId xmlns:p14="http://schemas.microsoft.com/office/powerpoint/2010/main" val="18897597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10" name="TextBox 9"/>
          <p:cNvSpPr txBox="1"/>
          <p:nvPr/>
        </p:nvSpPr>
        <p:spPr>
          <a:xfrm>
            <a:off x="1" y="1533588"/>
            <a:ext cx="12036828" cy="923330"/>
          </a:xfrm>
          <a:prstGeom prst="rect">
            <a:avLst/>
          </a:prstGeom>
          <a:noFill/>
        </p:spPr>
        <p:txBody>
          <a:bodyPr wrap="square" rtlCol="0">
            <a:spAutoFit/>
          </a:bodyPr>
          <a:lstStyle/>
          <a:p>
            <a:pPr lvl="0" algn="ctr"/>
            <a:r>
              <a:rPr lang="en-US" dirty="0">
                <a:solidFill>
                  <a:srgbClr val="FF0000"/>
                </a:solidFill>
              </a:rPr>
              <a:t>This image is made up of two images, one shot immediately after the other, and then combined. </a:t>
            </a:r>
            <a:endParaRPr lang="en-US" dirty="0" smtClean="0">
              <a:solidFill>
                <a:srgbClr val="FF0000"/>
              </a:solidFill>
            </a:endParaRPr>
          </a:p>
          <a:p>
            <a:pPr lvl="0" algn="ctr"/>
            <a:endParaRPr lang="en-US" dirty="0">
              <a:solidFill>
                <a:srgbClr val="FF0000"/>
              </a:solidFill>
            </a:endParaRPr>
          </a:p>
          <a:p>
            <a:pPr lvl="0" algn="ctr"/>
            <a:r>
              <a:rPr lang="en-US" dirty="0" smtClean="0">
                <a:solidFill>
                  <a:srgbClr val="FF0000"/>
                </a:solidFill>
              </a:rPr>
              <a:t>A </a:t>
            </a:r>
            <a:r>
              <a:rPr lang="en-US" dirty="0">
                <a:solidFill>
                  <a:srgbClr val="FF0000"/>
                </a:solidFill>
              </a:rPr>
              <a:t>beautiful image but one that does break the rules and is therefore manipulation.</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5125" y="2600059"/>
            <a:ext cx="5924550" cy="4114800"/>
          </a:xfrm>
          <a:prstGeom prst="rect">
            <a:avLst/>
          </a:prstGeom>
        </p:spPr>
      </p:pic>
    </p:spTree>
    <p:extLst>
      <p:ext uri="{BB962C8B-B14F-4D97-AF65-F5344CB8AC3E}">
        <p14:creationId xmlns:p14="http://schemas.microsoft.com/office/powerpoint/2010/main" val="61936146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a:p>
        </p:txBody>
      </p:sp>
      <p:sp>
        <p:nvSpPr>
          <p:cNvPr id="3" name="Subtitle 2"/>
          <p:cNvSpPr>
            <a:spLocks noGrp="1"/>
          </p:cNvSpPr>
          <p:nvPr>
            <p:ph type="subTitle" idx="1"/>
          </p:nvPr>
        </p:nvSpPr>
        <p:spPr/>
        <p:txBody>
          <a:bodyPr/>
          <a:lstStyle/>
          <a:p>
            <a:endParaRPr lang="en-ZA"/>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02" y="-37407"/>
            <a:ext cx="12258502" cy="6895407"/>
          </a:xfrm>
          <a:prstGeom prst="rect">
            <a:avLst/>
          </a:prstGeom>
        </p:spPr>
      </p:pic>
      <p:sp>
        <p:nvSpPr>
          <p:cNvPr id="10" name="TextBox 9"/>
          <p:cNvSpPr txBox="1"/>
          <p:nvPr/>
        </p:nvSpPr>
        <p:spPr>
          <a:xfrm>
            <a:off x="332509" y="1533588"/>
            <a:ext cx="11704319" cy="923330"/>
          </a:xfrm>
          <a:prstGeom prst="rect">
            <a:avLst/>
          </a:prstGeom>
          <a:noFill/>
        </p:spPr>
        <p:txBody>
          <a:bodyPr wrap="square" rtlCol="0">
            <a:spAutoFit/>
          </a:bodyPr>
          <a:lstStyle/>
          <a:p>
            <a:pPr algn="ctr"/>
            <a:r>
              <a:rPr lang="en-ZA" dirty="0" smtClean="0">
                <a:solidFill>
                  <a:srgbClr val="FF0000"/>
                </a:solidFill>
              </a:rPr>
              <a:t>Many manipulations result in great images.</a:t>
            </a:r>
            <a:endParaRPr lang="en-ZA" dirty="0">
              <a:solidFill>
                <a:srgbClr val="FF0000"/>
              </a:solidFill>
            </a:endParaRPr>
          </a:p>
          <a:p>
            <a:pPr algn="ctr"/>
            <a:r>
              <a:rPr lang="en-ZA" dirty="0">
                <a:solidFill>
                  <a:srgbClr val="FF0000"/>
                </a:solidFill>
              </a:rPr>
              <a:t> </a:t>
            </a:r>
          </a:p>
          <a:p>
            <a:pPr marL="285750" lvl="0" indent="-285750" algn="ctr">
              <a:buFont typeface="Arial" panose="020B0604020202020204" pitchFamily="34" charset="0"/>
              <a:buChar char="•"/>
            </a:pPr>
            <a:r>
              <a:rPr lang="en-ZA" dirty="0" smtClean="0">
                <a:solidFill>
                  <a:srgbClr val="FF0000"/>
                </a:solidFill>
              </a:rPr>
              <a:t>So don’t give up – just don’t enter these images in </a:t>
            </a:r>
            <a:r>
              <a:rPr lang="en-ZA" dirty="0">
                <a:solidFill>
                  <a:srgbClr val="FF0000"/>
                </a:solidFill>
              </a:rPr>
              <a:t> </a:t>
            </a:r>
            <a:r>
              <a:rPr lang="en-ZA" dirty="0" smtClean="0">
                <a:solidFill>
                  <a:srgbClr val="FF0000"/>
                </a:solidFill>
              </a:rPr>
              <a:t>a category that does not allow manipulation.</a:t>
            </a:r>
            <a:endParaRPr lang="en-ZA" dirty="0">
              <a:solidFill>
                <a:srgbClr val="FF0000"/>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5125" y="2600059"/>
            <a:ext cx="5924550" cy="4114800"/>
          </a:xfrm>
          <a:prstGeom prst="rect">
            <a:avLst/>
          </a:prstGeom>
        </p:spPr>
      </p:pic>
      <p:sp>
        <p:nvSpPr>
          <p:cNvPr id="6" name="TextBox 5"/>
          <p:cNvSpPr txBox="1"/>
          <p:nvPr/>
        </p:nvSpPr>
        <p:spPr>
          <a:xfrm>
            <a:off x="8950966" y="6268583"/>
            <a:ext cx="3281464" cy="446276"/>
          </a:xfrm>
          <a:prstGeom prst="rect">
            <a:avLst/>
          </a:prstGeom>
          <a:noFill/>
        </p:spPr>
        <p:txBody>
          <a:bodyPr wrap="square" rtlCol="0">
            <a:spAutoFit/>
          </a:bodyPr>
          <a:lstStyle/>
          <a:p>
            <a:r>
              <a:rPr lang="en-US" sz="2200" dirty="0" smtClean="0">
                <a:solidFill>
                  <a:srgbClr val="FFD123"/>
                </a:solidFill>
              </a:rPr>
              <a:t>Enjoy your Photography!!</a:t>
            </a:r>
            <a:endParaRPr lang="en-ZA" sz="2200" dirty="0">
              <a:solidFill>
                <a:srgbClr val="FFD123"/>
              </a:solidFill>
            </a:endParaRPr>
          </a:p>
        </p:txBody>
      </p:sp>
    </p:spTree>
    <p:extLst>
      <p:ext uri="{BB962C8B-B14F-4D97-AF65-F5344CB8AC3E}">
        <p14:creationId xmlns:p14="http://schemas.microsoft.com/office/powerpoint/2010/main" val="381052786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2729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3043</TotalTime>
  <Words>6122</Words>
  <Application>Microsoft Office PowerPoint</Application>
  <PresentationFormat>Widescreen</PresentationFormat>
  <Paragraphs>621</Paragraphs>
  <Slides>86</Slides>
  <Notes>86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86</vt:i4>
      </vt:variant>
    </vt:vector>
  </HeadingPairs>
  <TitlesOfParts>
    <vt:vector size="92" baseType="lpstr">
      <vt:lpstr>Arial</vt:lpstr>
      <vt:lpstr>Calibri</vt:lpstr>
      <vt:lpstr>Calibri Light</vt:lpstr>
      <vt:lpstr>Times New Roman</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dc:creator>
  <cp:lastModifiedBy>Jill</cp:lastModifiedBy>
  <cp:revision>228</cp:revision>
  <dcterms:created xsi:type="dcterms:W3CDTF">2024-09-19T11:59:39Z</dcterms:created>
  <dcterms:modified xsi:type="dcterms:W3CDTF">2025-09-29T09:28:14Z</dcterms:modified>
</cp:coreProperties>
</file>