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68" r:id="rId2"/>
    <p:sldMasterId id="2147483904" r:id="rId3"/>
    <p:sldMasterId id="2147483961" r:id="rId4"/>
    <p:sldMasterId id="2147484028" r:id="rId5"/>
    <p:sldMasterId id="2147484040" r:id="rId6"/>
    <p:sldMasterId id="2147484052" r:id="rId7"/>
  </p:sldMasterIdLst>
  <p:handoutMasterIdLst>
    <p:handoutMasterId r:id="rId46"/>
  </p:handoutMasterIdLst>
  <p:sldIdLst>
    <p:sldId id="328" r:id="rId8"/>
    <p:sldId id="297" r:id="rId9"/>
    <p:sldId id="320" r:id="rId10"/>
    <p:sldId id="321" r:id="rId11"/>
    <p:sldId id="332" r:id="rId12"/>
    <p:sldId id="315" r:id="rId13"/>
    <p:sldId id="319" r:id="rId14"/>
    <p:sldId id="340" r:id="rId15"/>
    <p:sldId id="322" r:id="rId16"/>
    <p:sldId id="327" r:id="rId17"/>
    <p:sldId id="333" r:id="rId18"/>
    <p:sldId id="334" r:id="rId19"/>
    <p:sldId id="323" r:id="rId20"/>
    <p:sldId id="324" r:id="rId21"/>
    <p:sldId id="325" r:id="rId22"/>
    <p:sldId id="335" r:id="rId23"/>
    <p:sldId id="336" r:id="rId24"/>
    <p:sldId id="329" r:id="rId25"/>
    <p:sldId id="337" r:id="rId26"/>
    <p:sldId id="349" r:id="rId27"/>
    <p:sldId id="305" r:id="rId28"/>
    <p:sldId id="347" r:id="rId29"/>
    <p:sldId id="306" r:id="rId30"/>
    <p:sldId id="312" r:id="rId31"/>
    <p:sldId id="307" r:id="rId32"/>
    <p:sldId id="339" r:id="rId33"/>
    <p:sldId id="345" r:id="rId34"/>
    <p:sldId id="300" r:id="rId35"/>
    <p:sldId id="342" r:id="rId36"/>
    <p:sldId id="348" r:id="rId37"/>
    <p:sldId id="341" r:id="rId38"/>
    <p:sldId id="331" r:id="rId39"/>
    <p:sldId id="330" r:id="rId40"/>
    <p:sldId id="338" r:id="rId41"/>
    <p:sldId id="344" r:id="rId42"/>
    <p:sldId id="304" r:id="rId43"/>
    <p:sldId id="316" r:id="rId44"/>
    <p:sldId id="346" r:id="rId45"/>
  </p:sldIdLst>
  <p:sldSz cx="9144000" cy="6858000" type="screen4x3"/>
  <p:notesSz cx="9945688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B38B"/>
    <a:srgbClr val="B7C5A7"/>
    <a:srgbClr val="234757"/>
    <a:srgbClr val="21593A"/>
    <a:srgbClr val="44503A"/>
    <a:srgbClr val="A7B699"/>
    <a:srgbClr val="4C74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31" autoAdjust="0"/>
  </p:normalViewPr>
  <p:slideViewPr>
    <p:cSldViewPr>
      <p:cViewPr varScale="1">
        <p:scale>
          <a:sx n="136" d="100"/>
          <a:sy n="136" d="100"/>
        </p:scale>
        <p:origin x="120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2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0062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466DE5B2-65C8-4F9C-9D46-BC02C1918841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4310063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4038" y="6513513"/>
            <a:ext cx="4310062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67B1D0D-B579-4BF5-8D22-12490928F36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319862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357E7-A0E3-4828-9F7D-8198DA6C19C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371EC-75CF-4366-ADCE-9EB1EF34EC3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1942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42414-C81C-421B-87BE-41726775587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73D53-BF66-4A67-A89A-29026588199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05551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83E3D-E323-4F38-AD45-263AEEA805F5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28C6D-E2CA-4197-991C-C930D60B4E9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838059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7522D-7552-4C6F-A593-E5567EB270C4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5942D-E26C-4A6B-862F-A9541450CB3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6697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6E1FF-7CA5-48E4-89D2-BE7B6F39D6C5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D9614-119E-46B6-944D-B1D04F73FD4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024711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F1C9D-B55E-4323-9902-A85A6646460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EA4E1-CB0E-4942-AB57-51435BEB863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55597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19009-900A-4D70-AF42-75AF4AC27335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D2C5A-B705-4DC2-903C-D1FFDCA9D47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85710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8C214-EA04-42D3-BDD6-3E65163FD398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1D866-DE74-4F2C-9F82-6DD34DF1EF6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300391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87C3C-3C58-4693-A3FB-E8BB213B4D7A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4E0C7-1183-4DB8-BD7B-1E51FE5BE2C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792748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2761-A5A9-4FF0-9351-6BAAA16F1B8C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DED5D-ED29-419D-94D1-A624E7C25F8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339875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F2AA5-5D90-444F-A878-65E3ED6A811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6AD58-6407-48B9-BC42-1330619D22F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403314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B3B90-E1C3-46BA-BF68-D70B615C9C0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6E033-843E-4E71-9A5D-49476C4F92F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198661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BB886-B249-4A7C-A086-16F65F0B8BDC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EED40-7BDB-4F87-BEC8-490B328BAEF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748561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A71E3-3172-47FE-B473-7E52588E1E38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F4B14-E2D9-4529-A25C-D79CD85146B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478869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7AD66-24AE-4918-8631-FB36E589BCF5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C7695-8B1C-4A27-95E3-02495B2DD07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639301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69264-FC50-4225-8005-B297971A60C9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C78C9-68C5-4351-99C1-881D9825636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32425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7BAE9-571B-4442-8B72-E3B55E250709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97C3C-8AFB-4AD6-B69E-30C358F9C2C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595447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C12D6-CC04-4683-A84A-F70263BC1F84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B7B71-2D0F-484A-8033-F41BF5515F9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969267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33134-6396-4055-B009-FEE35B059098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9CD68-AB78-4964-A895-F26B884A63F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182506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C2060-6D01-46FF-88E9-45135A94780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45791-7B0F-4770-9ACE-926FCE2D459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367277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BEA8D-BF4E-4891-BFFC-701CAC34B9BD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41CB5-DC9C-4535-8D66-A962910BFA1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961358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0AEE-7384-488A-A439-A0AA20DE6372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42090-5378-48B5-878B-E291321E661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3733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71CD1-EB42-4CF1-BA5E-109B2011481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F50F9-3361-4BB6-B71E-8177B9545BA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085596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D704D-50FF-4537-A7CE-1DD3A34BEED8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9FAFE-AABE-4CFA-9EA7-1A4DF462977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956578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1D742-F175-49BC-B335-0EA7F8BBF5B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7829B-1C47-4231-A38C-82DB1634C28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5558594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4D80A-25D2-4D9F-B539-24BD081B737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725B6-6B10-44BF-B779-31CFE0CB840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960115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38AB3-C723-4C67-AB5E-5544E0F91A48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5CB05-70CE-40AF-BB39-78D64EA69A3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1993391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8DD29-7B40-4ABA-9571-ECD72DB3ECB3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5E4DA-ECFE-4655-8DBB-17D1C93F345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9718086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CDA91-EDF4-4F4A-9CB4-C88DC5AB8F07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38E67-19AA-449E-9AB0-5D25C507EFF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7772671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F8262-8368-4D6B-B272-221D21FBED22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FC4FC-5DB2-45E6-8FF3-E67871329E2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5909393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FF5E9-294A-439E-89BB-2DFD123CCEA7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DC48D-94BD-489B-8166-EC9A36E6A27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9289614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8100D-8C4D-47C7-A4A0-8770118800A8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313C8-C793-4713-86EE-42D6126CD83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539874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67C6C-71DD-4605-80E3-96C0D4CCA3CD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C1253-F62B-4729-85AA-10F80780E86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8091670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D14C0-5356-493D-82E7-93CE8C5E4914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73F57-1C64-4C16-AAE2-2AB960E7DEF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5651257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AEF79-9E69-4C31-99BA-C861A24D37AE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0B0C7-BC70-4966-9756-32D39499668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5494189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844B4-037F-4334-80EB-0B534FF3F62A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CEF4B-9A90-4669-9490-9148B97FD3E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5736647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63076-6AB1-4ADC-97F0-26C0D6294C7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52CB5-F7D6-421E-B72A-FF1734DC0EC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7944823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6451B-AF04-4D1E-A493-9CD883DF1C4C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53C1E-DF7B-4EAE-A976-9EA2BBE1D71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1475630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9EE9E-48F4-4EA0-9C4D-48337001F041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B8471-1A3E-440A-87F8-E551D2536BE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274163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1CD20-37A6-4655-A273-8BA8471F318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3D402-1BC6-445D-ACE9-47B883EEE51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932092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F89DD-7C16-4ADA-8CAD-E1907468895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2493C-B9DD-45B9-B2C7-575359D0750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0238914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3BD1F-2315-40A2-9DE3-36C2648AF37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80E28-E66B-4399-899E-B48ED3A3F36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9107146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103A4-C1E4-41DC-A4C3-57148263459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70E6B-64A0-4719-ACA1-D918EF799DE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7430251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C1991-2086-46E3-A4E4-5CB2EE4DE029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C5FD8-50F9-4FB7-AC12-081C8A55898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751098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285A6-FFAC-4F47-8E6D-26E843975785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1634B-CAC3-4759-8D5E-7E794337C81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193188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B9F7A-62F6-4ED5-AF44-E915C4457D86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C0B54-0ED8-4ED4-B116-CCCA4235CE1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8608770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042A4-D1E5-4ADC-A5D4-A45235D9054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51AA-B47F-4906-AA16-BBF2E028D13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0782514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B8E59-0D08-41F3-858E-0F1F47155E2A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11AB0-595C-4C0F-B202-9ACBB45D140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030640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3A60A-9B06-4F55-B9F1-B6F2A31F341F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F46AC-9317-4B56-A773-A49371A7743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387773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4440D-FD79-40E1-A623-D3CF4702963A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A98AE-30F9-4A8D-90F7-6FB20D5E8E3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3077754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5FCA4-526A-4C8A-A6EF-5F1A5A63DAEA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B637C-70C0-4C04-92E1-58A35C52405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6717302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DC35D-1973-4BF4-BCD5-A1E37125C3BF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D7C79-FD06-4D1E-8EF1-16F4E7280EE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4955359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D1673-ECCB-4F73-925D-05DF720E5E5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1989D-E972-421B-87A5-96B3521521B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8349898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AD39C-85BF-4E53-BDD3-CC3337BCAC3F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F89AD-5006-42B2-A4B5-F1D613ADCAA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6174852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D9B11-ECDC-46C2-A5FA-536773419F4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367DF-0523-4856-9C4E-0B123CCB4D4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7095698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94BCBF0-CCEE-4B70-AD21-F3A7C4305922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E9272-E76F-4333-A1B7-F051149754B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945861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B79E618-FA2D-4919-8E47-986D3A7A2544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B5978-BC1C-434F-9122-DF23B80D368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796254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A53791CF-324C-4C1E-8799-84FC14EC561C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D4FE3-D081-43DF-9142-389DF4992E3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6157595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1360F60-C455-4A7B-AA96-686F5AC3B464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23733-968A-414A-A2DE-C22A67C4DD2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5592597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5DE05C39-995A-40E5-8EFC-7AAC0B19A78C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9C036-B2F7-4D0B-9840-F3B006C6054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8247673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690D7F0A-D056-4DA5-BB80-EA095EAF4DD6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AC76A-66D2-40D7-AEF4-8B3A31DAD58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8398125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8F502058-A6BA-4620-A1E4-23D084198A19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0463F-8A20-4A9E-8E02-71183C105FE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1150145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9695C53-091A-4D76-8CD7-F871B679E1F1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3CEA-73C1-4F71-8FFA-D8145E6975E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6487921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D7F807C-0233-49BE-BE9E-BA15CD91266F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C1171-D5C2-4B8E-A749-E4796E882D4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6138115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2DF95B5-A50D-4FB4-BFA2-4582B01AEC54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77BF-4EEB-48D4-9675-1DD401D3DFD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5018079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6404B89-51ED-4CAC-8F2C-692A2135F185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5F99D-768F-4DCC-AD75-E3B1EB6FBC8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566485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6F6A1D85-C336-448F-AE6B-5431DC69E872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57351-8AF6-4396-80B2-DFFC782A5D8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167880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91424D7-FDC8-4AFF-A1E7-61DA3F71EDEA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CB2D5-6D69-4900-8DA0-4321421D124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5803762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41B7BF5-9B87-41A0-8240-4B3965D31AA2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BD28C-DB11-4F65-8005-20BA8C3CB58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9902520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92BE88B-D599-4F85-A731-4287A1B36FC9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896F4-6D3C-4C69-BA2B-BDF28A4B0D1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0502327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A74F6DE-61C4-401E-BCC2-CF58C374BFD8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508A-AE21-430B-8E4A-A4DF45FC9B1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7505986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129F444-27E7-44E0-AB06-A9CA11B5724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B39-5C8A-4A3C-919D-0C9D2ACFFD9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6262596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988E391-20F7-4EAB-8079-86F504B449CB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152D6-5DA5-4937-9146-7B6AA78FE09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221841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496E087-8868-4077-8B9A-5C66BF2B4132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D19B1-F663-4779-8A9B-60E986D612D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2069002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81274F66-6152-43B8-BBF2-97040E1E6520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A687C-344E-4702-A84A-4424C56F7ED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0128003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0234864-E38D-4B2D-B4C8-A889FDFED2C9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5AF7-14BF-4458-91E8-2983674A36C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5485362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54A3372-3B8F-4AFA-A352-EED1EE8D9BF7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715D5-52A7-47FB-A66C-2EC57DA3291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12330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43D924-3AD7-45A0-8C68-C1A6D1903573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4360AEF-5438-411D-9DAD-69E618BA688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4" r:id="rId1"/>
    <p:sldLayoutId id="2147485715" r:id="rId2"/>
    <p:sldLayoutId id="2147485716" r:id="rId3"/>
    <p:sldLayoutId id="2147485717" r:id="rId4"/>
    <p:sldLayoutId id="2147485718" r:id="rId5"/>
    <p:sldLayoutId id="2147485719" r:id="rId6"/>
    <p:sldLayoutId id="2147485720" r:id="rId7"/>
    <p:sldLayoutId id="2147485721" r:id="rId8"/>
    <p:sldLayoutId id="2147485722" r:id="rId9"/>
    <p:sldLayoutId id="2147485723" r:id="rId10"/>
    <p:sldLayoutId id="214748572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BFA04F-8691-4E6E-A44F-EAF93BCDDD57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0E6339F-CB17-463A-BEC5-7A24654045C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25" r:id="rId1"/>
    <p:sldLayoutId id="2147485726" r:id="rId2"/>
    <p:sldLayoutId id="2147485727" r:id="rId3"/>
    <p:sldLayoutId id="2147485728" r:id="rId4"/>
    <p:sldLayoutId id="2147485729" r:id="rId5"/>
    <p:sldLayoutId id="2147485730" r:id="rId6"/>
    <p:sldLayoutId id="2147485731" r:id="rId7"/>
    <p:sldLayoutId id="2147485732" r:id="rId8"/>
    <p:sldLayoutId id="2147485733" r:id="rId9"/>
    <p:sldLayoutId id="2147485734" r:id="rId10"/>
    <p:sldLayoutId id="21474857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925FEC-9AF8-4F13-9195-F33495369047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025E342-78E6-493A-B6F4-E9807B05A1A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36" r:id="rId1"/>
    <p:sldLayoutId id="2147485737" r:id="rId2"/>
    <p:sldLayoutId id="2147485738" r:id="rId3"/>
    <p:sldLayoutId id="2147485739" r:id="rId4"/>
    <p:sldLayoutId id="2147485740" r:id="rId5"/>
    <p:sldLayoutId id="2147485741" r:id="rId6"/>
    <p:sldLayoutId id="2147485742" r:id="rId7"/>
    <p:sldLayoutId id="2147485743" r:id="rId8"/>
    <p:sldLayoutId id="2147485744" r:id="rId9"/>
    <p:sldLayoutId id="2147485745" r:id="rId10"/>
    <p:sldLayoutId id="2147485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E04C08-7C0B-4114-8857-C143F1DBF002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2D12743-E5D5-4483-959D-DF766844957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47" r:id="rId1"/>
    <p:sldLayoutId id="2147485748" r:id="rId2"/>
    <p:sldLayoutId id="2147485749" r:id="rId3"/>
    <p:sldLayoutId id="2147485750" r:id="rId4"/>
    <p:sldLayoutId id="2147485751" r:id="rId5"/>
    <p:sldLayoutId id="2147485752" r:id="rId6"/>
    <p:sldLayoutId id="2147485753" r:id="rId7"/>
    <p:sldLayoutId id="2147485754" r:id="rId8"/>
    <p:sldLayoutId id="2147485755" r:id="rId9"/>
    <p:sldLayoutId id="2147485756" r:id="rId10"/>
    <p:sldLayoutId id="21474857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AEAFAD-553A-43C4-B1CC-188809289E6C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D172BDC-775B-4BA6-9B5B-4260687C63E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58" r:id="rId1"/>
    <p:sldLayoutId id="2147485759" r:id="rId2"/>
    <p:sldLayoutId id="2147485760" r:id="rId3"/>
    <p:sldLayoutId id="2147485761" r:id="rId4"/>
    <p:sldLayoutId id="2147485762" r:id="rId5"/>
    <p:sldLayoutId id="2147485763" r:id="rId6"/>
    <p:sldLayoutId id="2147485764" r:id="rId7"/>
    <p:sldLayoutId id="2147485765" r:id="rId8"/>
    <p:sldLayoutId id="2147485766" r:id="rId9"/>
    <p:sldLayoutId id="2147485767" r:id="rId10"/>
    <p:sldLayoutId id="21474857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3B06DE-A930-405E-BCDC-ADEF29F58B99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37C0463-EA50-41E6-B035-17A6CECC7AC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69" r:id="rId1"/>
    <p:sldLayoutId id="2147485770" r:id="rId2"/>
    <p:sldLayoutId id="2147485771" r:id="rId3"/>
    <p:sldLayoutId id="2147485772" r:id="rId4"/>
    <p:sldLayoutId id="2147485773" r:id="rId5"/>
    <p:sldLayoutId id="2147485774" r:id="rId6"/>
    <p:sldLayoutId id="2147485775" r:id="rId7"/>
    <p:sldLayoutId id="2147485776" r:id="rId8"/>
    <p:sldLayoutId id="2147485777" r:id="rId9"/>
    <p:sldLayoutId id="2147485778" r:id="rId10"/>
    <p:sldLayoutId id="2147485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7EACDD51-88AD-4805-99A5-64E753CEDFD8}" type="datetimeFigureOut">
              <a:rPr lang="en-ZA"/>
              <a:pPr>
                <a:defRPr/>
              </a:pPr>
              <a:t>2024-11-27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51925B2-8428-4002-A490-285032F733E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80" r:id="rId1"/>
    <p:sldLayoutId id="2147485781" r:id="rId2"/>
    <p:sldLayoutId id="2147485782" r:id="rId3"/>
    <p:sldLayoutId id="2147485783" r:id="rId4"/>
    <p:sldLayoutId id="2147485784" r:id="rId5"/>
    <p:sldLayoutId id="2147485785" r:id="rId6"/>
    <p:sldLayoutId id="2147485786" r:id="rId7"/>
    <p:sldLayoutId id="2147485787" r:id="rId8"/>
    <p:sldLayoutId id="2147485788" r:id="rId9"/>
    <p:sldLayoutId id="2147485789" r:id="rId10"/>
    <p:sldLayoutId id="2147485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8hlocZhNc0M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549275"/>
            <a:ext cx="909002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4138" y="5805488"/>
            <a:ext cx="2663825" cy="503237"/>
          </a:xfrm>
        </p:spPr>
        <p:txBody>
          <a:bodyPr rtlCol="0">
            <a:normAutofit fontScale="32500" lnSpcReduction="2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ZA" sz="6200" dirty="0" smtClean="0">
                <a:solidFill>
                  <a:srgbClr val="A7B699"/>
                </a:solidFill>
              </a:rPr>
              <a:t>Hendrik Louw</a:t>
            </a:r>
            <a:endParaRPr lang="en-ZA" sz="4200" dirty="0" smtClean="0">
              <a:solidFill>
                <a:srgbClr val="A7B699"/>
              </a:solidFill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ZA" dirty="0" smtClean="0">
                <a:solidFill>
                  <a:srgbClr val="A7B699"/>
                </a:solidFill>
              </a:rPr>
              <a:t>Copyright reserved: all images and presentation</a:t>
            </a:r>
            <a:endParaRPr lang="en-ZA" dirty="0">
              <a:solidFill>
                <a:srgbClr val="A7B699"/>
              </a:solidFill>
            </a:endParaRP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827088" y="549275"/>
            <a:ext cx="6697662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ZA" altLang="en-US" sz="11500" i="1">
                <a:solidFill>
                  <a:srgbClr val="A7B699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Macro Judging</a:t>
            </a:r>
            <a:r>
              <a:rPr lang="en-ZA" altLang="en-US" sz="7200" i="1">
                <a:solidFill>
                  <a:srgbClr val="A7B699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ZA" altLang="en-US" sz="7200" i="1">
                <a:solidFill>
                  <a:srgbClr val="A7B699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ZA" altLang="en-US" sz="6000" i="1">
                <a:solidFill>
                  <a:srgbClr val="A7B699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Seeing from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ZA" altLang="en-US" sz="6000" i="1">
                <a:solidFill>
                  <a:srgbClr val="A7B699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other side….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>
                <a:solidFill>
                  <a:srgbClr val="A0B38B"/>
                </a:solidFill>
              </a:rPr>
              <a:t>Overview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3851275" y="1773238"/>
            <a:ext cx="5473700" cy="4895850"/>
          </a:xfrm>
        </p:spPr>
        <p:txBody>
          <a:bodyPr/>
          <a:lstStyle/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altLang="en-US" smtClean="0">
                <a:solidFill>
                  <a:srgbClr val="A0B38B"/>
                </a:solidFill>
              </a:rPr>
              <a:t>History of macro photography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altLang="en-US" smtClean="0">
                <a:solidFill>
                  <a:srgbClr val="A0B38B"/>
                </a:solidFill>
              </a:rPr>
              <a:t>What is macro photography?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altLang="en-US" smtClean="0">
                <a:solidFill>
                  <a:srgbClr val="A0B38B"/>
                </a:solidFill>
              </a:rPr>
              <a:t>The Masters!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altLang="en-US" smtClean="0">
                <a:solidFill>
                  <a:srgbClr val="A0B38B"/>
                </a:solidFill>
              </a:rPr>
              <a:t>The four “boundary” issues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altLang="en-US" smtClean="0">
                <a:solidFill>
                  <a:srgbClr val="A0B38B"/>
                </a:solidFill>
              </a:rPr>
              <a:t>Golden rules for judging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052513"/>
            <a:ext cx="8435975" cy="4525962"/>
          </a:xfrm>
        </p:spPr>
        <p:txBody>
          <a:bodyPr/>
          <a:lstStyle/>
          <a:p>
            <a:pPr>
              <a:defRPr/>
            </a:pPr>
            <a:r>
              <a:rPr lang="en-ZA" sz="2800" dirty="0" smtClean="0"/>
              <a:t>Thomas Wedgwood (1771 – 1805)</a:t>
            </a:r>
          </a:p>
          <a:p>
            <a:pPr lvl="1">
              <a:defRPr/>
            </a:pPr>
            <a:r>
              <a:rPr lang="en-ZA" sz="2400" dirty="0" smtClean="0"/>
              <a:t>Proposed the possibility of photomicrography from microscopes – 1802</a:t>
            </a:r>
          </a:p>
          <a:p>
            <a:pPr lvl="1">
              <a:defRPr/>
            </a:pPr>
            <a:r>
              <a:rPr lang="en-ZA" sz="2400" dirty="0" smtClean="0"/>
              <a:t>Proposed as one of the benefits of photography</a:t>
            </a:r>
          </a:p>
          <a:p>
            <a:pPr>
              <a:defRPr/>
            </a:pPr>
            <a:r>
              <a:rPr lang="en-ZA" sz="2800" dirty="0" smtClean="0"/>
              <a:t>William Henry Fox Talbot </a:t>
            </a:r>
          </a:p>
          <a:p>
            <a:pPr lvl="1">
              <a:defRPr/>
            </a:pPr>
            <a:r>
              <a:rPr lang="en-ZA" sz="2400" dirty="0" smtClean="0"/>
              <a:t> Since 1834, Talbot used small cameras 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ZA" sz="2400" dirty="0" smtClean="0"/>
              <a:t>to record images on paper 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ZA" sz="2400" dirty="0" smtClean="0"/>
              <a:t>(20x enlargement; 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ZA" sz="2400" dirty="0" smtClean="0"/>
              <a:t>transverse section of a stem)</a:t>
            </a:r>
          </a:p>
          <a:p>
            <a:pPr>
              <a:defRPr/>
            </a:pPr>
            <a:r>
              <a:rPr lang="en-ZA" sz="2800" dirty="0" smtClean="0"/>
              <a:t>W. H. Walmsley</a:t>
            </a:r>
          </a:p>
          <a:p>
            <a:pPr lvl="1">
              <a:defRPr/>
            </a:pPr>
            <a:r>
              <a:rPr lang="en-ZA" sz="2400" dirty="0" smtClean="0"/>
              <a:t>Proposed term “</a:t>
            </a:r>
            <a:r>
              <a:rPr lang="en-ZA" sz="2400" dirty="0" err="1" smtClean="0"/>
              <a:t>photomacrography</a:t>
            </a:r>
            <a:r>
              <a:rPr lang="en-ZA" sz="2400" dirty="0" smtClean="0"/>
              <a:t>” in 1899 </a:t>
            </a:r>
          </a:p>
          <a:p>
            <a:pPr lvl="2">
              <a:defRPr/>
            </a:pPr>
            <a:r>
              <a:rPr lang="en-ZA" sz="2000" dirty="0" smtClean="0"/>
              <a:t>Photomicrography (10:1 </a:t>
            </a:r>
            <a:r>
              <a:rPr lang="en-ZA" sz="2000" dirty="0"/>
              <a:t>- ∞:</a:t>
            </a:r>
            <a:r>
              <a:rPr lang="en-ZA" sz="2000" dirty="0" smtClean="0"/>
              <a:t>1)</a:t>
            </a:r>
            <a:endParaRPr lang="en-ZA" sz="2000" dirty="0"/>
          </a:p>
          <a:p>
            <a:pPr lvl="2">
              <a:defRPr/>
            </a:pPr>
            <a:r>
              <a:rPr lang="en-ZA" sz="2000" dirty="0" err="1" smtClean="0"/>
              <a:t>Photomacrography</a:t>
            </a:r>
            <a:r>
              <a:rPr lang="en-ZA" sz="2000" dirty="0" smtClean="0"/>
              <a:t> (</a:t>
            </a:r>
            <a:r>
              <a:rPr lang="en-ZA" sz="2000" dirty="0"/>
              <a:t>1:1 – 10:1)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ZA" dirty="0" smtClean="0"/>
          </a:p>
        </p:txBody>
      </p:sp>
      <p:sp>
        <p:nvSpPr>
          <p:cNvPr id="33795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History of macro photography</a:t>
            </a:r>
          </a:p>
        </p:txBody>
      </p:sp>
      <p:pic>
        <p:nvPicPr>
          <p:cNvPr id="337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716338"/>
            <a:ext cx="30829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25563"/>
            <a:ext cx="8435975" cy="4525963"/>
          </a:xfrm>
        </p:spPr>
        <p:txBody>
          <a:bodyPr/>
          <a:lstStyle/>
          <a:p>
            <a:pPr>
              <a:defRPr/>
            </a:pPr>
            <a:r>
              <a:rPr lang="en-ZA" sz="2800" dirty="0" smtClean="0"/>
              <a:t>Frank Percy Smith</a:t>
            </a:r>
          </a:p>
          <a:p>
            <a:pPr lvl="1">
              <a:defRPr/>
            </a:pPr>
            <a:r>
              <a:rPr lang="en-ZA" sz="2000" dirty="0" smtClean="0"/>
              <a:t>“To demonstrate how spiders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ZA" sz="2000" dirty="0"/>
              <a:t>	</a:t>
            </a:r>
            <a:r>
              <a:rPr lang="en-ZA" sz="2000" dirty="0" smtClean="0"/>
              <a:t> fly” (1909)</a:t>
            </a:r>
          </a:p>
          <a:p>
            <a:pPr lvl="1">
              <a:defRPr/>
            </a:pPr>
            <a:r>
              <a:rPr lang="en-ZA" sz="2000" dirty="0" smtClean="0"/>
              <a:t>“The acrobatic fly” (1910)</a:t>
            </a:r>
          </a:p>
          <a:p>
            <a:pPr marL="457200" lvl="1" indent="0">
              <a:buNone/>
              <a:defRPr/>
            </a:pPr>
            <a:r>
              <a:rPr lang="en-ZA" sz="2000" dirty="0" smtClean="0"/>
              <a:t>BBC </a:t>
            </a:r>
            <a:r>
              <a:rPr lang="en-ZA" sz="2000" dirty="0"/>
              <a:t>documentary in 2013 trying to </a:t>
            </a:r>
            <a:endParaRPr lang="en-ZA" sz="2000" dirty="0" smtClean="0"/>
          </a:p>
          <a:p>
            <a:pPr marL="457200" lvl="1" indent="0">
              <a:buNone/>
              <a:defRPr/>
            </a:pPr>
            <a:r>
              <a:rPr lang="en-ZA" sz="2000" dirty="0" smtClean="0"/>
              <a:t>recreate </a:t>
            </a:r>
            <a:r>
              <a:rPr lang="en-ZA" sz="2000" dirty="0"/>
              <a:t>acrobatic </a:t>
            </a:r>
            <a:r>
              <a:rPr lang="en-ZA" sz="2000" dirty="0" smtClean="0"/>
              <a:t>fly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ZA" sz="1400" dirty="0" smtClean="0">
                <a:hlinkClick r:id="rId2"/>
              </a:rPr>
              <a:t>https://youtu.be/8hlocZhNc0M</a:t>
            </a:r>
            <a:endParaRPr lang="en-ZA" sz="1400" dirty="0"/>
          </a:p>
          <a:p>
            <a:pPr lvl="1">
              <a:defRPr/>
            </a:pPr>
            <a:r>
              <a:rPr lang="en-ZA" sz="2400" dirty="0"/>
              <a:t>Started the </a:t>
            </a:r>
            <a:r>
              <a:rPr lang="en-ZA" sz="2400" dirty="0" smtClean="0"/>
              <a:t>series</a:t>
            </a:r>
          </a:p>
          <a:p>
            <a:pPr marL="457200" lvl="1" indent="0">
              <a:buNone/>
              <a:defRPr/>
            </a:pPr>
            <a:r>
              <a:rPr lang="en-ZA" sz="2400" dirty="0"/>
              <a:t>	</a:t>
            </a:r>
            <a:r>
              <a:rPr lang="en-ZA" sz="2400" dirty="0" smtClean="0"/>
              <a:t>“Secrets </a:t>
            </a:r>
            <a:r>
              <a:rPr lang="en-ZA" sz="2400" dirty="0"/>
              <a:t>of nature</a:t>
            </a:r>
            <a:r>
              <a:rPr lang="en-ZA" sz="2400" dirty="0" smtClean="0"/>
              <a:t>” (1925)</a:t>
            </a:r>
            <a:endParaRPr lang="en-ZA" sz="2400" dirty="0"/>
          </a:p>
          <a:p>
            <a:pPr marL="457200" lvl="1" indent="0">
              <a:buNone/>
              <a:defRPr/>
            </a:pPr>
            <a:r>
              <a:rPr lang="en-ZA" sz="2000" dirty="0" smtClean="0"/>
              <a:t>The </a:t>
            </a:r>
            <a:r>
              <a:rPr lang="en-ZA" sz="2000" dirty="0"/>
              <a:t>Bedtime Stories of </a:t>
            </a:r>
            <a:r>
              <a:rPr lang="en-ZA" sz="2000" dirty="0" smtClean="0"/>
              <a:t>Archie </a:t>
            </a:r>
            <a:r>
              <a:rPr lang="en-ZA" sz="2000" dirty="0"/>
              <a:t>the </a:t>
            </a:r>
            <a:r>
              <a:rPr lang="en-ZA" sz="2000" dirty="0" smtClean="0"/>
              <a:t>Ant</a:t>
            </a:r>
            <a:endParaRPr lang="en-ZA" sz="2000" dirty="0"/>
          </a:p>
          <a:p>
            <a:pPr>
              <a:defRPr/>
            </a:pPr>
            <a:endParaRPr lang="en-ZA" sz="2800" dirty="0"/>
          </a:p>
          <a:p>
            <a:pPr>
              <a:defRPr/>
            </a:pPr>
            <a:r>
              <a:rPr lang="en-ZA" sz="2800" dirty="0"/>
              <a:t>Kilfitt </a:t>
            </a:r>
            <a:r>
              <a:rPr lang="en-ZA" sz="2800" dirty="0" err="1"/>
              <a:t>Makro-Kilar</a:t>
            </a:r>
            <a:r>
              <a:rPr lang="en-ZA" sz="2800" dirty="0"/>
              <a:t> </a:t>
            </a:r>
            <a:r>
              <a:rPr lang="en-ZA" sz="2800" dirty="0" smtClean="0"/>
              <a:t>40mm</a:t>
            </a:r>
            <a:endParaRPr lang="en-ZA" sz="2800" dirty="0"/>
          </a:p>
          <a:p>
            <a:pPr lvl="1">
              <a:defRPr/>
            </a:pPr>
            <a:r>
              <a:rPr lang="en-ZA" sz="2400" dirty="0" smtClean="0"/>
              <a:t>1955</a:t>
            </a:r>
          </a:p>
          <a:p>
            <a:pPr>
              <a:defRPr/>
            </a:pPr>
            <a:endParaRPr lang="en-ZA" sz="2800" dirty="0" smtClean="0"/>
          </a:p>
          <a:p>
            <a:pPr>
              <a:defRPr/>
            </a:pPr>
            <a:endParaRPr lang="en-ZA" sz="2800" dirty="0"/>
          </a:p>
          <a:p>
            <a:pPr>
              <a:defRPr/>
            </a:pPr>
            <a:endParaRPr lang="en-ZA" sz="2800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ZA" sz="2800" dirty="0" smtClean="0"/>
          </a:p>
          <a:p>
            <a:pPr>
              <a:defRPr/>
            </a:pPr>
            <a:endParaRPr lang="en-ZA" dirty="0"/>
          </a:p>
        </p:txBody>
      </p:sp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History of macro photography</a:t>
            </a:r>
          </a:p>
        </p:txBody>
      </p:sp>
      <p:pic>
        <p:nvPicPr>
          <p:cNvPr id="3482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25563"/>
            <a:ext cx="4267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08426"/>
            <a:ext cx="4267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3132138" y="1557338"/>
            <a:ext cx="6102350" cy="4730750"/>
          </a:xfrm>
        </p:spPr>
        <p:txBody>
          <a:bodyPr/>
          <a:lstStyle/>
          <a:p>
            <a:r>
              <a:rPr lang="en-ZA" altLang="en-US" smtClean="0"/>
              <a:t>What is macro photography?</a:t>
            </a:r>
          </a:p>
          <a:p>
            <a:pPr lvl="1"/>
            <a:r>
              <a:rPr lang="en-ZA" altLang="en-US" smtClean="0"/>
              <a:t>Photomicrography (10:1 - ∞:1)</a:t>
            </a:r>
          </a:p>
          <a:p>
            <a:pPr lvl="1"/>
            <a:r>
              <a:rPr lang="en-ZA" altLang="en-US" smtClean="0"/>
              <a:t>Photomacrography (1:1 – 10:1)</a:t>
            </a:r>
          </a:p>
          <a:p>
            <a:pPr lvl="1"/>
            <a:endParaRPr lang="en-ZA" altLang="en-US" smtClean="0"/>
          </a:p>
          <a:p>
            <a:r>
              <a:rPr lang="en-ZA" altLang="en-US" smtClean="0"/>
              <a:t>Sensor area size: subject area size</a:t>
            </a:r>
          </a:p>
          <a:p>
            <a:pPr lvl="1"/>
            <a:r>
              <a:rPr lang="en-ZA" altLang="en-US" smtClean="0"/>
              <a:t>Stamp (36 x 24 mm : 36 x 24mm)</a:t>
            </a:r>
          </a:p>
          <a:p>
            <a:pPr lvl="1"/>
            <a:r>
              <a:rPr lang="en-ZA" altLang="en-US" smtClean="0"/>
              <a:t>Full frame? Cell? Medium format?</a:t>
            </a:r>
          </a:p>
          <a:p>
            <a:pPr lvl="1"/>
            <a:endParaRPr lang="en-ZA" altLang="en-US" smtClean="0"/>
          </a:p>
          <a:p>
            <a:r>
              <a:rPr lang="en-ZA" altLang="en-US" smtClean="0"/>
              <a:t>Macro vs close-up</a:t>
            </a:r>
          </a:p>
          <a:p>
            <a:endParaRPr lang="en-ZA" altLang="en-US" smtClean="0"/>
          </a:p>
        </p:txBody>
      </p:sp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What is macro photography</a:t>
            </a:r>
          </a:p>
        </p:txBody>
      </p:sp>
      <p:pic>
        <p:nvPicPr>
          <p:cNvPr id="3584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57338"/>
            <a:ext cx="3154363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6"/>
          <p:cNvSpPr>
            <a:spLocks noGrp="1"/>
          </p:cNvSpPr>
          <p:nvPr>
            <p:ph idx="1"/>
          </p:nvPr>
        </p:nvSpPr>
        <p:spPr>
          <a:xfrm>
            <a:off x="4953000" y="620713"/>
            <a:ext cx="1898650" cy="649287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ZA" altLang="en-US" smtClean="0"/>
              <a:t>Close-up</a:t>
            </a:r>
          </a:p>
        </p:txBody>
      </p:sp>
      <p:pic>
        <p:nvPicPr>
          <p:cNvPr id="3686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476250"/>
            <a:ext cx="3767137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3213100"/>
            <a:ext cx="3767137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25" y="3213100"/>
            <a:ext cx="3748088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Content Placeholder 6"/>
          <p:cNvSpPr txBox="1">
            <a:spLocks/>
          </p:cNvSpPr>
          <p:nvPr/>
        </p:nvSpPr>
        <p:spPr bwMode="auto">
          <a:xfrm>
            <a:off x="5795963" y="6099175"/>
            <a:ext cx="2305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>
                <a:solidFill>
                  <a:srgbClr val="000000"/>
                </a:solidFill>
              </a:rPr>
              <a:t>Super Macro</a:t>
            </a:r>
          </a:p>
        </p:txBody>
      </p:sp>
      <p:sp>
        <p:nvSpPr>
          <p:cNvPr id="36871" name="Content Placeholder 6"/>
          <p:cNvSpPr txBox="1">
            <a:spLocks/>
          </p:cNvSpPr>
          <p:nvPr/>
        </p:nvSpPr>
        <p:spPr bwMode="auto">
          <a:xfrm>
            <a:off x="1471613" y="6099175"/>
            <a:ext cx="2305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ZA" altLang="en-US">
                <a:solidFill>
                  <a:srgbClr val="000000"/>
                </a:solidFill>
              </a:rPr>
              <a:t>Macro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What is Macro Photography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3913" y="1557338"/>
            <a:ext cx="4510087" cy="5040312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PSSA Standard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/>
              <a:t>Wikipedia &amp; tradition – 1X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National Geographic – 2X</a:t>
            </a:r>
            <a:endParaRPr lang="en-ZA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SA </a:t>
            </a:r>
            <a:r>
              <a:rPr lang="en-ZA" dirty="0"/>
              <a:t>salons and individual clubs – up to 4X (unofficial</a:t>
            </a:r>
            <a:r>
              <a:rPr lang="en-ZA" dirty="0" smtClean="0"/>
              <a:t>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/>
              <a:t>International </a:t>
            </a:r>
            <a:r>
              <a:rPr lang="en-ZA" dirty="0" smtClean="0"/>
              <a:t>various</a:t>
            </a:r>
            <a:endParaRPr lang="en-ZA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PSSA</a:t>
            </a:r>
            <a:endParaRPr lang="en-ZA" dirty="0"/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r>
              <a:rPr lang="en-ZA" sz="2600" i="1" dirty="0" smtClean="0"/>
              <a:t>“Macro </a:t>
            </a:r>
            <a:r>
              <a:rPr lang="en-ZA" sz="2600" i="1" dirty="0"/>
              <a:t>photography is extreme close-up photography, where you get close to a small subject </a:t>
            </a:r>
            <a:r>
              <a:rPr lang="en-ZA" sz="2600" i="1" dirty="0" smtClean="0"/>
              <a:t>by physical </a:t>
            </a:r>
            <a:r>
              <a:rPr lang="en-ZA" sz="2600" i="1" dirty="0"/>
              <a:t>or optical means. The size of the subject in the finished photograph is usually </a:t>
            </a:r>
            <a:r>
              <a:rPr lang="en-ZA" sz="2600" i="1" dirty="0" smtClean="0"/>
              <a:t>greater than </a:t>
            </a:r>
            <a:r>
              <a:rPr lang="en-ZA" sz="2600" i="1" dirty="0"/>
              <a:t>life size and reveals detail which cannot easily be seen with the naked eye</a:t>
            </a:r>
            <a:r>
              <a:rPr lang="en-ZA" sz="2600" i="1" dirty="0" smtClean="0"/>
              <a:t>.”</a:t>
            </a:r>
            <a:endParaRPr lang="en-ZA" sz="2600" i="1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Suggestions?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 smtClean="0"/>
          </a:p>
        </p:txBody>
      </p:sp>
      <p:pic>
        <p:nvPicPr>
          <p:cNvPr id="378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557338"/>
            <a:ext cx="4525963" cy="481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775" y="-20638"/>
            <a:ext cx="993775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What is Macro Photography is NOT!!</a:t>
            </a:r>
          </a:p>
        </p:txBody>
      </p:sp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5083175" y="1844675"/>
            <a:ext cx="4241800" cy="4198938"/>
          </a:xfrm>
        </p:spPr>
        <p:txBody>
          <a:bodyPr/>
          <a:lstStyle/>
          <a:p>
            <a:pPr eaLnBrk="1" hangingPunct="1"/>
            <a:r>
              <a:rPr lang="en-ZA" altLang="en-US" smtClean="0"/>
              <a:t>“Macro” is NOT a photography genre!</a:t>
            </a:r>
          </a:p>
          <a:p>
            <a:pPr eaLnBrk="1" hangingPunct="1"/>
            <a:endParaRPr lang="en-ZA" altLang="en-US" smtClean="0"/>
          </a:p>
          <a:p>
            <a:pPr eaLnBrk="1" hangingPunct="1"/>
            <a:endParaRPr lang="en-ZA" altLang="en-US" smtClean="0"/>
          </a:p>
          <a:p>
            <a:pPr eaLnBrk="1" hangingPunct="1"/>
            <a:endParaRPr lang="en-ZA" altLang="en-US" smtClean="0"/>
          </a:p>
          <a:p>
            <a:pPr eaLnBrk="1" hangingPunct="1"/>
            <a:r>
              <a:rPr lang="en-ZA" altLang="en-US" smtClean="0"/>
              <a:t>“Macro” is purely a technical definition</a:t>
            </a:r>
          </a:p>
          <a:p>
            <a:pPr eaLnBrk="1" hangingPunct="1"/>
            <a:endParaRPr lang="en-Z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r>
              <a:rPr lang="en-ZA" altLang="en-US" smtClean="0"/>
              <a:t>Frank Percy Smith - Brittan</a:t>
            </a:r>
          </a:p>
          <a:p>
            <a:r>
              <a:rPr lang="en-ZA" altLang="en-US" smtClean="0"/>
              <a:t>David Fairchild - USA</a:t>
            </a:r>
          </a:p>
          <a:p>
            <a:r>
              <a:rPr lang="en-ZA" altLang="en-US" smtClean="0"/>
              <a:t>1950 – 1970</a:t>
            </a:r>
          </a:p>
          <a:p>
            <a:pPr lvl="1"/>
            <a:r>
              <a:rPr lang="en-ZA" altLang="en-US" smtClean="0"/>
              <a:t>Jewellery (watch meganisms)</a:t>
            </a:r>
          </a:p>
          <a:p>
            <a:pPr lvl="1"/>
            <a:r>
              <a:rPr lang="en-ZA" altLang="en-US" smtClean="0"/>
              <a:t>No one really stood out</a:t>
            </a:r>
          </a:p>
          <a:p>
            <a:r>
              <a:rPr lang="en-ZA" altLang="en-US" smtClean="0"/>
              <a:t>Gilles Martin - France</a:t>
            </a:r>
          </a:p>
          <a:p>
            <a:r>
              <a:rPr lang="en-ZA" altLang="en-US" smtClean="0"/>
              <a:t>Alberto Ghizzi Panizza - Italy</a:t>
            </a:r>
          </a:p>
          <a:p>
            <a:r>
              <a:rPr lang="en-ZA" altLang="en-US" smtClean="0"/>
              <a:t>Ciska Venter – South Africa</a:t>
            </a:r>
          </a:p>
          <a:p>
            <a:endParaRPr lang="en-ZA" altLang="en-US" smtClean="0"/>
          </a:p>
        </p:txBody>
      </p:sp>
      <p:sp>
        <p:nvSpPr>
          <p:cNvPr id="39939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Masters of macro photography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2430463"/>
            <a:ext cx="73279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21"/>
          <a:stretch>
            <a:fillRect/>
          </a:stretch>
        </p:blipFill>
        <p:spPr bwMode="auto">
          <a:xfrm>
            <a:off x="4495800" y="114300"/>
            <a:ext cx="3633788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/>
          <a:stretch>
            <a:fillRect/>
          </a:stretch>
        </p:blipFill>
        <p:spPr bwMode="auto">
          <a:xfrm>
            <a:off x="801688" y="114300"/>
            <a:ext cx="369093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468313" y="1143000"/>
            <a:ext cx="8435975" cy="4525963"/>
          </a:xfrm>
        </p:spPr>
        <p:txBody>
          <a:bodyPr/>
          <a:lstStyle/>
          <a:p>
            <a:r>
              <a:rPr lang="en-ZA" altLang="en-US" dirty="0" smtClean="0"/>
              <a:t>David Fairchild (1869 – 1954)</a:t>
            </a:r>
          </a:p>
          <a:p>
            <a:pPr lvl="1"/>
            <a:r>
              <a:rPr lang="en-ZA" altLang="en-US" dirty="0" smtClean="0"/>
              <a:t>American botanist </a:t>
            </a:r>
          </a:p>
          <a:p>
            <a:pPr lvl="1"/>
            <a:r>
              <a:rPr lang="en-ZA" altLang="en-US" dirty="0" smtClean="0"/>
              <a:t>Responsible for introduction of more than 200 000 exotic plants in America (nectarines, cotton, rice….)</a:t>
            </a:r>
          </a:p>
          <a:p>
            <a:pPr lvl="1"/>
            <a:r>
              <a:rPr lang="en-ZA" altLang="en-US" dirty="0" smtClean="0"/>
              <a:t>Married Marian (Alexander Graham Bell) and on Board of Trustees for National Geographic Society</a:t>
            </a:r>
          </a:p>
          <a:p>
            <a:pPr lvl="1"/>
            <a:r>
              <a:rPr lang="en-ZA" altLang="en-US" dirty="0" smtClean="0"/>
              <a:t>Monsters of our backyard (1913 – National Geographic)</a:t>
            </a:r>
          </a:p>
          <a:p>
            <a:pPr lvl="2"/>
            <a:r>
              <a:rPr lang="en-ZA" altLang="en-US" dirty="0" smtClean="0"/>
              <a:t>3,7 meter camera lens (Long Tom)</a:t>
            </a:r>
          </a:p>
          <a:p>
            <a:pPr lvl="1"/>
            <a:r>
              <a:rPr lang="en-ZA" altLang="en-US" dirty="0" smtClean="0"/>
              <a:t>Book of Monsters (1914)</a:t>
            </a:r>
          </a:p>
          <a:p>
            <a:endParaRPr lang="en-ZA" altLang="en-US" dirty="0" smtClean="0"/>
          </a:p>
          <a:p>
            <a:endParaRPr lang="en-ZA" altLang="en-US" dirty="0" smtClean="0"/>
          </a:p>
        </p:txBody>
      </p:sp>
      <p:sp>
        <p:nvSpPr>
          <p:cNvPr id="43011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Masters of macro photography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5472113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2113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911350"/>
            <a:ext cx="4608512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88" y="4657725"/>
            <a:ext cx="2757487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31115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365125" y="1052513"/>
            <a:ext cx="8435975" cy="4983162"/>
          </a:xfrm>
        </p:spPr>
        <p:txBody>
          <a:bodyPr/>
          <a:lstStyle/>
          <a:p>
            <a:pPr>
              <a:defRPr/>
            </a:pPr>
            <a:r>
              <a:rPr lang="en-ZA" altLang="en-US" dirty="0" smtClean="0"/>
              <a:t>Gilles Martin – France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ZA" altLang="en-US" dirty="0" smtClean="0"/>
              <a:t>- Born 1956 	- Father a painter	- Started at age 7</a:t>
            </a:r>
          </a:p>
          <a:p>
            <a:pPr lvl="1">
              <a:buFontTx/>
              <a:buChar char="-"/>
              <a:defRPr/>
            </a:pPr>
            <a:r>
              <a:rPr lang="en-ZA" altLang="en-US" dirty="0" smtClean="0"/>
              <a:t>MANY books / films	- National GEO</a:t>
            </a:r>
          </a:p>
          <a:p>
            <a:pPr lvl="1">
              <a:buFontTx/>
              <a:buChar char="-"/>
              <a:defRPr/>
            </a:pPr>
            <a:r>
              <a:rPr lang="en-ZA" altLang="en-US" dirty="0" smtClean="0"/>
              <a:t>Archive of endangered species</a:t>
            </a:r>
          </a:p>
          <a:p>
            <a:pPr>
              <a:defRPr/>
            </a:pPr>
            <a:endParaRPr lang="en-ZA" altLang="en-US" dirty="0" smtClean="0"/>
          </a:p>
        </p:txBody>
      </p:sp>
      <p:sp>
        <p:nvSpPr>
          <p:cNvPr id="45059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Masters of macro photography</a:t>
            </a:r>
          </a:p>
        </p:txBody>
      </p:sp>
      <p:pic>
        <p:nvPicPr>
          <p:cNvPr id="4506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63" y="2349500"/>
            <a:ext cx="20002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494188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492918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38" y="3078163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09721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5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4932363"/>
            <a:ext cx="26193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xfrm>
            <a:off x="365125" y="1052513"/>
            <a:ext cx="8435975" cy="4454525"/>
          </a:xfrm>
        </p:spPr>
        <p:txBody>
          <a:bodyPr/>
          <a:lstStyle/>
          <a:p>
            <a:r>
              <a:rPr lang="en-ZA" altLang="en-US" smtClean="0"/>
              <a:t>Alberto Ghizzi Panizza - Italy</a:t>
            </a:r>
          </a:p>
          <a:p>
            <a:pPr lvl="1">
              <a:buFontTx/>
              <a:buChar char="-"/>
            </a:pPr>
            <a:r>
              <a:rPr lang="en-ZA" altLang="en-US" smtClean="0"/>
              <a:t>Born 1975	- Father a painter</a:t>
            </a:r>
          </a:p>
          <a:p>
            <a:pPr lvl="1">
              <a:buFontTx/>
              <a:buChar char="-"/>
            </a:pPr>
            <a:r>
              <a:rPr lang="en-ZA" altLang="en-US" smtClean="0"/>
              <a:t>MANY international awards</a:t>
            </a:r>
          </a:p>
          <a:p>
            <a:pPr lvl="1">
              <a:buFontTx/>
              <a:buChar char="-"/>
            </a:pPr>
            <a:r>
              <a:rPr lang="en-ZA" altLang="en-US" smtClean="0"/>
              <a:t>Nikon master and tester</a:t>
            </a:r>
          </a:p>
          <a:p>
            <a:pPr lvl="1">
              <a:buFontTx/>
              <a:buChar char="-"/>
            </a:pPr>
            <a:endParaRPr lang="en-ZA" altLang="en-US" smtClean="0"/>
          </a:p>
        </p:txBody>
      </p:sp>
      <p:sp>
        <p:nvSpPr>
          <p:cNvPr id="46083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Masters of macro photography</a:t>
            </a:r>
          </a:p>
        </p:txBody>
      </p:sp>
      <p:pic>
        <p:nvPicPr>
          <p:cNvPr id="4608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30734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49276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48990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114141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49276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306863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30575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3188" y="1052513"/>
            <a:ext cx="6554787" cy="5145087"/>
          </a:xfrm>
        </p:spPr>
        <p:txBody>
          <a:bodyPr/>
          <a:lstStyle/>
          <a:p>
            <a:pPr>
              <a:defRPr/>
            </a:pPr>
            <a:r>
              <a:rPr lang="en-ZA" dirty="0" err="1" smtClean="0"/>
              <a:t>Ciska</a:t>
            </a:r>
            <a:r>
              <a:rPr lang="en-ZA" dirty="0" smtClean="0"/>
              <a:t> Venter – South Africa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Born 1973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Started primary school; 2009 Westville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FPSSA; EPSSA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All natural!	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ZA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ZA" sz="1200" i="1" dirty="0" smtClean="0">
              <a:solidFill>
                <a:srgbClr val="4C744D"/>
              </a:solidFill>
            </a:endParaRPr>
          </a:p>
          <a:p>
            <a:pPr>
              <a:defRPr/>
            </a:pPr>
            <a:endParaRPr lang="en-ZA" dirty="0"/>
          </a:p>
          <a:p>
            <a:pPr>
              <a:defRPr/>
            </a:pPr>
            <a:endParaRPr lang="en-ZA" dirty="0" smtClean="0"/>
          </a:p>
          <a:p>
            <a:pPr>
              <a:defRPr/>
            </a:pPr>
            <a:endParaRPr lang="en-ZA" dirty="0"/>
          </a:p>
        </p:txBody>
      </p:sp>
      <p:sp>
        <p:nvSpPr>
          <p:cNvPr id="47107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Masters of macro photography</a:t>
            </a:r>
          </a:p>
        </p:txBody>
      </p:sp>
      <p:pic>
        <p:nvPicPr>
          <p:cNvPr id="4710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14875"/>
            <a:ext cx="2878137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740275"/>
            <a:ext cx="2573337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4714875"/>
            <a:ext cx="2760662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198563"/>
            <a:ext cx="2201862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2" name="TextBox 14"/>
          <p:cNvSpPr txBox="1">
            <a:spLocks noChangeArrowheads="1"/>
          </p:cNvSpPr>
          <p:nvPr/>
        </p:nvSpPr>
        <p:spPr bwMode="auto">
          <a:xfrm>
            <a:off x="3779838" y="3878263"/>
            <a:ext cx="55499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ZA" altLang="en-US" sz="4400" i="1">
                <a:solidFill>
                  <a:srgbClr val="21593A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“Love what you do </a:t>
            </a:r>
          </a:p>
          <a:p>
            <a:pPr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ZA" altLang="en-US" sz="4400" i="1">
                <a:solidFill>
                  <a:srgbClr val="21593A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and the rest will follow”</a:t>
            </a:r>
            <a:endParaRPr lang="en-ZA" altLang="en-US" sz="4400">
              <a:solidFill>
                <a:srgbClr val="21593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654175"/>
            <a:ext cx="4090988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33350"/>
            <a:ext cx="25431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857500"/>
            <a:ext cx="4665663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75" y="115888"/>
            <a:ext cx="4027488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225425"/>
            <a:ext cx="2266950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095375"/>
            <a:ext cx="3730625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354388"/>
            <a:ext cx="5026025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61925"/>
            <a:ext cx="4608512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3789363"/>
            <a:ext cx="3730625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925" y="1052513"/>
            <a:ext cx="8569325" cy="5145087"/>
          </a:xfrm>
        </p:spPr>
        <p:txBody>
          <a:bodyPr/>
          <a:lstStyle/>
          <a:p>
            <a:pPr>
              <a:defRPr/>
            </a:pPr>
            <a:r>
              <a:rPr lang="en-ZA" dirty="0" smtClean="0"/>
              <a:t>Hendrik Louw – South Africa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Simplistic style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Push </a:t>
            </a:r>
            <a:r>
              <a:rPr lang="en-ZA" dirty="0"/>
              <a:t>the </a:t>
            </a:r>
            <a:r>
              <a:rPr lang="en-ZA" dirty="0" smtClean="0"/>
              <a:t>boundaries</a:t>
            </a:r>
          </a:p>
          <a:p>
            <a:pPr lvl="2">
              <a:buFontTx/>
              <a:buChar char="-"/>
              <a:defRPr/>
            </a:pPr>
            <a:r>
              <a:rPr lang="en-ZA" dirty="0" smtClean="0"/>
              <a:t>Depth </a:t>
            </a:r>
            <a:r>
              <a:rPr lang="en-ZA" dirty="0"/>
              <a:t>of Field (</a:t>
            </a:r>
            <a:r>
              <a:rPr lang="en-ZA" dirty="0" err="1"/>
              <a:t>DoF</a:t>
            </a:r>
            <a:r>
              <a:rPr lang="en-ZA" dirty="0" smtClean="0"/>
              <a:t>)</a:t>
            </a:r>
          </a:p>
          <a:p>
            <a:pPr lvl="2">
              <a:buFontTx/>
              <a:buChar char="-"/>
              <a:defRPr/>
            </a:pPr>
            <a:r>
              <a:rPr lang="en-ZA" dirty="0" smtClean="0"/>
              <a:t>Other techniques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Create a sense of emotion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ZA" dirty="0"/>
              <a:t> </a:t>
            </a:r>
            <a:r>
              <a:rPr lang="en-ZA" dirty="0" smtClean="0"/>
              <a:t> 	and participation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Wide angle macro</a:t>
            </a:r>
          </a:p>
          <a:p>
            <a:pPr lvl="1">
              <a:buFontTx/>
              <a:buChar char="-"/>
              <a:defRPr/>
            </a:pPr>
            <a:r>
              <a:rPr lang="en-ZA" dirty="0" smtClean="0"/>
              <a:t>I want to create artworks!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ZA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ZA" dirty="0" smtClean="0"/>
          </a:p>
        </p:txBody>
      </p:sp>
      <p:sp>
        <p:nvSpPr>
          <p:cNvPr id="50179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Just another macro photographer</a:t>
            </a:r>
          </a:p>
        </p:txBody>
      </p:sp>
      <p:sp>
        <p:nvSpPr>
          <p:cNvPr id="50180" name="TextBox 8"/>
          <p:cNvSpPr txBox="1">
            <a:spLocks noChangeArrowheads="1"/>
          </p:cNvSpPr>
          <p:nvPr/>
        </p:nvSpPr>
        <p:spPr bwMode="auto">
          <a:xfrm>
            <a:off x="3419475" y="5857875"/>
            <a:ext cx="60483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ZA" altLang="en-US" sz="4400" i="1">
                <a:solidFill>
                  <a:srgbClr val="23475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“Each little creation;</a:t>
            </a:r>
          </a:p>
          <a:p>
            <a:pPr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ZA" altLang="en-US" sz="4400" i="1">
                <a:solidFill>
                  <a:srgbClr val="23475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a big miracle on its own”</a:t>
            </a:r>
            <a:endParaRPr lang="en-ZA" altLang="en-US" sz="4400">
              <a:solidFill>
                <a:srgbClr val="234757"/>
              </a:solidFill>
            </a:endParaRPr>
          </a:p>
        </p:txBody>
      </p:sp>
      <p:pic>
        <p:nvPicPr>
          <p:cNvPr id="5018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7" t="13896"/>
          <a:stretch>
            <a:fillRect/>
          </a:stretch>
        </p:blipFill>
        <p:spPr bwMode="auto">
          <a:xfrm>
            <a:off x="5003800" y="1700213"/>
            <a:ext cx="3986213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84" y="260648"/>
            <a:ext cx="4222811" cy="300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718" y="3573016"/>
            <a:ext cx="4388980" cy="29277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525" y="260649"/>
            <a:ext cx="4551173" cy="30044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49" y="3573016"/>
            <a:ext cx="4464050" cy="2927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234" y="199328"/>
            <a:ext cx="4324716" cy="29173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8" y="204272"/>
            <a:ext cx="4427950" cy="2912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421" y="3400000"/>
            <a:ext cx="4517529" cy="29093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8" y="3399999"/>
            <a:ext cx="4269698" cy="290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412875"/>
            <a:ext cx="6251575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The four “boundary” issues</a:t>
            </a:r>
          </a:p>
        </p:txBody>
      </p:sp>
      <p:sp>
        <p:nvSpPr>
          <p:cNvPr id="55300" name="Content Placeholder 2"/>
          <p:cNvSpPr>
            <a:spLocks noGrp="1"/>
          </p:cNvSpPr>
          <p:nvPr>
            <p:ph idx="1"/>
          </p:nvPr>
        </p:nvSpPr>
        <p:spPr>
          <a:xfrm>
            <a:off x="323850" y="1557338"/>
            <a:ext cx="8086725" cy="1368425"/>
          </a:xfrm>
        </p:spPr>
        <p:txBody>
          <a:bodyPr/>
          <a:lstStyle/>
          <a:p>
            <a:pPr eaLnBrk="1" hangingPunct="1"/>
            <a:r>
              <a:rPr lang="en-ZA" altLang="en-US" sz="2400" smtClean="0"/>
              <a:t>Speed of events</a:t>
            </a:r>
          </a:p>
          <a:p>
            <a:pPr eaLnBrk="1" hangingPunct="1"/>
            <a:endParaRPr lang="en-ZA" altLang="en-US" sz="2400" smtClean="0"/>
          </a:p>
          <a:p>
            <a:pPr eaLnBrk="1" hangingPunct="1"/>
            <a:r>
              <a:rPr lang="en-ZA" altLang="en-US" sz="2400" smtClean="0"/>
              <a:t>Depth of Field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</a:pPr>
            <a:endParaRPr lang="en-ZA" altLang="en-US" sz="2400" smtClean="0">
              <a:solidFill>
                <a:srgbClr val="000000"/>
              </a:solidFill>
            </a:endParaRPr>
          </a:p>
          <a:p>
            <a:pPr eaLnBrk="1" hangingPunct="1"/>
            <a:r>
              <a:rPr lang="en-ZA" altLang="en-US" sz="2400" smtClean="0">
                <a:solidFill>
                  <a:srgbClr val="000000"/>
                </a:solidFill>
              </a:rPr>
              <a:t>Creating light</a:t>
            </a:r>
            <a:r>
              <a:rPr lang="en-ZA" altLang="en-US" sz="2400" smtClean="0"/>
              <a:t> </a:t>
            </a:r>
          </a:p>
          <a:p>
            <a:pPr eaLnBrk="1" hangingPunct="1"/>
            <a:endParaRPr lang="en-ZA" altLang="en-US" sz="2400" smtClean="0"/>
          </a:p>
          <a:p>
            <a:pPr eaLnBrk="1" hangingPunct="1"/>
            <a:r>
              <a:rPr lang="en-ZA" altLang="en-US" sz="2400" smtClean="0"/>
              <a:t>Processing</a:t>
            </a:r>
            <a:r>
              <a:rPr lang="en-ZA" altLang="en-US" sz="1800" smtClean="0"/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The four “boundary” issues</a:t>
            </a:r>
          </a:p>
        </p:txBody>
      </p:sp>
      <p:sp>
        <p:nvSpPr>
          <p:cNvPr id="55300" name="Content Placeholder 2"/>
          <p:cNvSpPr>
            <a:spLocks noGrp="1"/>
          </p:cNvSpPr>
          <p:nvPr>
            <p:ph idx="1"/>
          </p:nvPr>
        </p:nvSpPr>
        <p:spPr>
          <a:xfrm>
            <a:off x="107504" y="1052736"/>
            <a:ext cx="8194229" cy="1465461"/>
          </a:xfrm>
        </p:spPr>
        <p:txBody>
          <a:bodyPr/>
          <a:lstStyle/>
          <a:p>
            <a:pPr eaLnBrk="1" hangingPunct="1"/>
            <a:r>
              <a:rPr lang="en-ZA" altLang="en-US" sz="2400" dirty="0" smtClean="0"/>
              <a:t>Speed of events</a:t>
            </a:r>
          </a:p>
          <a:p>
            <a:pPr eaLnBrk="1" hangingPunct="1"/>
            <a:endParaRPr lang="en-ZA" alt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56792"/>
            <a:ext cx="7764360" cy="515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7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513"/>
            <a:ext cx="4464050" cy="553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3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The four “boundary” issues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4925" y="1052513"/>
            <a:ext cx="4537075" cy="4862512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ZA" altLang="en-US" sz="2400" dirty="0" smtClean="0"/>
              <a:t>Depth of Field</a:t>
            </a:r>
          </a:p>
          <a:p>
            <a:pPr lvl="1">
              <a:buFont typeface="Arial" charset="0"/>
              <a:buChar char="–"/>
              <a:defRPr/>
            </a:pPr>
            <a:r>
              <a:rPr lang="en-ZA" sz="1800" dirty="0" smtClean="0"/>
              <a:t>Depth of field refers to “</a:t>
            </a:r>
            <a:r>
              <a:rPr lang="en-ZA" sz="1800" i="1" dirty="0" smtClean="0"/>
              <a:t>the section of a photograph that appears to be in sharp focus</a:t>
            </a:r>
            <a:r>
              <a:rPr lang="en-ZA" sz="1800" dirty="0" smtClean="0"/>
              <a:t>”.</a:t>
            </a:r>
          </a:p>
          <a:p>
            <a:pPr lvl="1">
              <a:buFont typeface="Arial" charset="0"/>
              <a:buChar char="–"/>
              <a:defRPr/>
            </a:pPr>
            <a:r>
              <a:rPr lang="en-ZA" sz="1800" dirty="0" smtClean="0"/>
              <a:t>Fixed by the magnification ratio and the aperture.</a:t>
            </a:r>
          </a:p>
          <a:p>
            <a:pPr lvl="1">
              <a:buFont typeface="Arial" charset="0"/>
              <a:buChar char="–"/>
              <a:defRPr/>
            </a:pPr>
            <a:endParaRPr lang="en-ZA" altLang="en-US" sz="1800" dirty="0"/>
          </a:p>
          <a:p>
            <a:pPr lvl="1">
              <a:buFont typeface="Arial" charset="0"/>
              <a:buChar char="–"/>
              <a:defRPr/>
            </a:pPr>
            <a:endParaRPr lang="en-ZA" altLang="en-US" sz="1800" dirty="0" smtClean="0"/>
          </a:p>
          <a:p>
            <a:pPr lvl="1">
              <a:buFont typeface="Arial" charset="0"/>
              <a:buChar char="–"/>
              <a:defRPr/>
            </a:pPr>
            <a:endParaRPr lang="en-ZA" altLang="en-US" sz="1800" dirty="0"/>
          </a:p>
          <a:p>
            <a:pPr lvl="1">
              <a:buFont typeface="Arial" charset="0"/>
              <a:buChar char="–"/>
              <a:defRPr/>
            </a:pPr>
            <a:endParaRPr lang="en-ZA" altLang="en-US" sz="1800" dirty="0" smtClean="0"/>
          </a:p>
          <a:p>
            <a:pPr lvl="1">
              <a:buFont typeface="Arial" charset="0"/>
              <a:buChar char="–"/>
              <a:defRPr/>
            </a:pPr>
            <a:endParaRPr lang="en-ZA" altLang="en-US" sz="1800" dirty="0"/>
          </a:p>
          <a:p>
            <a:pPr lvl="1">
              <a:buFont typeface="Arial" charset="0"/>
              <a:buChar char="–"/>
              <a:defRPr/>
            </a:pPr>
            <a:endParaRPr lang="en-ZA" altLang="en-US" sz="1800" dirty="0" smtClean="0"/>
          </a:p>
          <a:p>
            <a:pPr lvl="1">
              <a:buFont typeface="Arial" charset="0"/>
              <a:buChar char="–"/>
              <a:defRPr/>
            </a:pPr>
            <a:endParaRPr lang="en-ZA" altLang="en-US" sz="1800" dirty="0"/>
          </a:p>
          <a:p>
            <a:pPr lvl="1">
              <a:buFont typeface="Arial" charset="0"/>
              <a:buChar char="–"/>
              <a:defRPr/>
            </a:pPr>
            <a:endParaRPr lang="en-ZA" altLang="en-US" sz="1800" dirty="0" smtClean="0"/>
          </a:p>
          <a:p>
            <a:pPr lvl="1">
              <a:buFont typeface="Arial" charset="0"/>
              <a:buChar char="–"/>
              <a:defRPr/>
            </a:pPr>
            <a:endParaRPr lang="en-ZA" altLang="en-US" sz="1200" dirty="0" smtClean="0"/>
          </a:p>
          <a:p>
            <a:pPr lvl="1">
              <a:buFont typeface="Arial" charset="0"/>
              <a:buChar char="–"/>
              <a:defRPr/>
            </a:pPr>
            <a:r>
              <a:rPr lang="en-ZA" altLang="en-US" sz="1200" dirty="0" smtClean="0"/>
              <a:t>NB</a:t>
            </a:r>
            <a:r>
              <a:rPr lang="en-ZA" altLang="en-US" sz="1200" dirty="0"/>
              <a:t>: Above is effective aperture (Nikon vs Canon?)</a:t>
            </a:r>
          </a:p>
          <a:p>
            <a:pPr lvl="1">
              <a:buFont typeface="Arial" charset="0"/>
              <a:buChar char="–"/>
              <a:defRPr/>
            </a:pPr>
            <a:endParaRPr lang="en-ZA" altLang="en-US" sz="1800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ZA" altLang="en-US" sz="1800" dirty="0" smtClean="0"/>
              <a:t>Setting aperture boundaries</a:t>
            </a:r>
          </a:p>
          <a:p>
            <a:pPr lvl="1" eaLnBrk="1" hangingPunct="1">
              <a:buFont typeface="Arial" charset="0"/>
              <a:buChar char="–"/>
              <a:defRPr/>
            </a:pPr>
            <a:endParaRPr lang="en-ZA" altLang="en-US" sz="1800" dirty="0" smtClean="0"/>
          </a:p>
          <a:p>
            <a:pPr marL="457200" lvl="1" indent="0" eaLnBrk="1" hangingPunct="1">
              <a:buFont typeface="Arial" charset="0"/>
              <a:buNone/>
              <a:defRPr/>
            </a:pPr>
            <a:endParaRPr lang="en-ZA" altLang="en-US" sz="1800" dirty="0" smtClean="0"/>
          </a:p>
          <a:p>
            <a:pPr lvl="1" eaLnBrk="1" hangingPunct="1">
              <a:buFont typeface="Arial" charset="0"/>
              <a:buChar char="–"/>
              <a:defRPr/>
            </a:pPr>
            <a:endParaRPr lang="en-ZA" altLang="en-US" sz="1800" dirty="0" smtClean="0"/>
          </a:p>
          <a:p>
            <a:pPr lvl="1" eaLnBrk="1" hangingPunct="1">
              <a:buFont typeface="Arial" charset="0"/>
              <a:buChar char="–"/>
              <a:defRPr/>
            </a:pPr>
            <a:endParaRPr lang="en-ZA" altLang="en-US" sz="1800" dirty="0" smtClean="0"/>
          </a:p>
          <a:p>
            <a:pPr lvl="1" eaLnBrk="1" hangingPunct="1">
              <a:buFont typeface="Arial" charset="0"/>
              <a:buChar char="–"/>
              <a:defRPr/>
            </a:pPr>
            <a:endParaRPr lang="en-ZA" altLang="en-US" sz="1800" dirty="0" smtClean="0"/>
          </a:p>
          <a:p>
            <a:pPr lvl="1" eaLnBrk="1" hangingPunct="1">
              <a:buFont typeface="Arial" charset="0"/>
              <a:buChar char="–"/>
              <a:defRPr/>
            </a:pPr>
            <a:endParaRPr lang="en-ZA" altLang="en-US" sz="1800" dirty="0"/>
          </a:p>
          <a:p>
            <a:pPr lvl="1" eaLnBrk="1" hangingPunct="1">
              <a:buFont typeface="Arial" charset="0"/>
              <a:buChar char="–"/>
              <a:defRPr/>
            </a:pPr>
            <a:endParaRPr lang="en-ZA" altLang="en-US" sz="1800" dirty="0" smtClean="0"/>
          </a:p>
        </p:txBody>
      </p:sp>
      <p:pic>
        <p:nvPicPr>
          <p:cNvPr id="563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3068638"/>
            <a:ext cx="4248150" cy="259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549275"/>
            <a:ext cx="3659188" cy="2447925"/>
          </a:xfrm>
        </p:spPr>
      </p:pic>
      <p:pic>
        <p:nvPicPr>
          <p:cNvPr id="5734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849688"/>
            <a:ext cx="3654425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863975"/>
            <a:ext cx="3656012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1050" y="3068638"/>
            <a:ext cx="7270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3200" dirty="0">
                <a:solidFill>
                  <a:prstClr val="black"/>
                </a:solidFill>
                <a:latin typeface="Calibri"/>
                <a:cs typeface="+mn-cs"/>
              </a:rPr>
              <a:t>f16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1050" y="6273800"/>
            <a:ext cx="727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3200" dirty="0">
                <a:solidFill>
                  <a:prstClr val="black"/>
                </a:solidFill>
                <a:latin typeface="Calibri"/>
                <a:cs typeface="+mn-cs"/>
              </a:rPr>
              <a:t>f29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8125" y="6308725"/>
            <a:ext cx="72707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3200" dirty="0">
                <a:solidFill>
                  <a:prstClr val="black"/>
                </a:solidFill>
                <a:latin typeface="Calibri"/>
                <a:cs typeface="+mn-cs"/>
              </a:rPr>
              <a:t>f64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6038" y="908050"/>
            <a:ext cx="2924175" cy="1385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800" dirty="0">
                <a:solidFill>
                  <a:prstClr val="black"/>
                </a:solidFill>
                <a:latin typeface="Calibri"/>
                <a:cs typeface="+mn-cs"/>
              </a:rPr>
              <a:t>When every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800" dirty="0">
                <a:solidFill>
                  <a:prstClr val="black"/>
                </a:solidFill>
                <a:latin typeface="Calibri"/>
                <a:cs typeface="+mn-cs"/>
              </a:rPr>
              <a:t>	millimetre counts…!!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Hendrik\Documents\PSSA\Congress 2014\Presentation fotos\blowing bubb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28" b="40594"/>
          <a:stretch>
            <a:fillRect/>
          </a:stretch>
        </p:blipFill>
        <p:spPr bwMode="auto">
          <a:xfrm>
            <a:off x="107950" y="2266950"/>
            <a:ext cx="2592388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2" descr="C:\Users\Hendrik\Documents\PSSA\Congress 2014\Presentation fotos\blowing bubb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2133600"/>
            <a:ext cx="6176963" cy="4608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The four “boundary” issues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4925" y="1052513"/>
            <a:ext cx="8137525" cy="2376487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ZA" altLang="en-US" sz="2400" dirty="0" smtClean="0"/>
              <a:t>Depth of Field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ZA" altLang="en-US" sz="1800" dirty="0"/>
              <a:t>Relation between aperture, enlargement and </a:t>
            </a:r>
            <a:r>
              <a:rPr lang="en-ZA" altLang="en-US" sz="1800" dirty="0" err="1"/>
              <a:t>DoF</a:t>
            </a:r>
            <a:endParaRPr lang="en-ZA" altLang="en-US" sz="1800" dirty="0"/>
          </a:p>
          <a:p>
            <a:pPr lvl="1" eaLnBrk="1" hangingPunct="1">
              <a:buFont typeface="Arial" charset="0"/>
              <a:buChar char="–"/>
              <a:defRPr/>
            </a:pPr>
            <a:r>
              <a:rPr lang="en-ZA" altLang="en-US" sz="1800" dirty="0" smtClean="0"/>
              <a:t>Setting aperture boundaries – Chromatic aberration – large aperture halo</a:t>
            </a:r>
          </a:p>
          <a:p>
            <a:pPr marL="457200" lvl="1" indent="0" eaLnBrk="1" hangingPunct="1">
              <a:buFont typeface="Arial" charset="0"/>
              <a:buNone/>
              <a:defRPr/>
            </a:pPr>
            <a:endParaRPr lang="en-ZA" altLang="en-US" sz="1800" dirty="0" smtClean="0"/>
          </a:p>
          <a:p>
            <a:pPr lvl="1" eaLnBrk="1" hangingPunct="1">
              <a:buFont typeface="Arial" charset="0"/>
              <a:buChar char="–"/>
              <a:defRPr/>
            </a:pPr>
            <a:endParaRPr lang="en-ZA" altLang="en-US" sz="1800" dirty="0"/>
          </a:p>
          <a:p>
            <a:pPr lvl="1" eaLnBrk="1" hangingPunct="1">
              <a:buFont typeface="Arial" charset="0"/>
              <a:buChar char="–"/>
              <a:defRPr/>
            </a:pPr>
            <a:endParaRPr lang="en-ZA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15888"/>
            <a:ext cx="46228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4638" y="188913"/>
            <a:ext cx="727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3200" dirty="0">
                <a:solidFill>
                  <a:prstClr val="black"/>
                </a:solidFill>
                <a:latin typeface="Calibri"/>
                <a:cs typeface="+mn-cs"/>
              </a:rPr>
              <a:t>f13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1050" y="6273800"/>
            <a:ext cx="727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3200" dirty="0">
                <a:solidFill>
                  <a:prstClr val="black"/>
                </a:solidFill>
                <a:latin typeface="Calibri"/>
                <a:cs typeface="+mn-cs"/>
              </a:rPr>
              <a:t>f25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8125" y="6308725"/>
            <a:ext cx="727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3200" dirty="0">
                <a:solidFill>
                  <a:prstClr val="black"/>
                </a:solidFill>
                <a:latin typeface="Calibri"/>
                <a:cs typeface="+mn-cs"/>
              </a:rPr>
              <a:t>f25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6038" y="908050"/>
            <a:ext cx="292417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800" dirty="0">
                <a:solidFill>
                  <a:prstClr val="black"/>
                </a:solidFill>
                <a:latin typeface="Calibri"/>
                <a:cs typeface="+mn-cs"/>
              </a:rPr>
              <a:t>From a judging point of view: Does the </a:t>
            </a:r>
            <a:r>
              <a:rPr lang="en-ZA" sz="2800" dirty="0" err="1">
                <a:solidFill>
                  <a:prstClr val="black"/>
                </a:solidFill>
                <a:latin typeface="Calibri"/>
                <a:cs typeface="+mn-cs"/>
              </a:rPr>
              <a:t>DoF</a:t>
            </a:r>
            <a:r>
              <a:rPr lang="en-ZA" sz="2800" dirty="0">
                <a:solidFill>
                  <a:prstClr val="black"/>
                </a:solidFill>
                <a:latin typeface="Calibri"/>
                <a:cs typeface="+mn-cs"/>
              </a:rPr>
              <a:t> work? Yes / No</a:t>
            </a:r>
          </a:p>
        </p:txBody>
      </p:sp>
      <p:pic>
        <p:nvPicPr>
          <p:cNvPr id="59399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2800" y="3392488"/>
            <a:ext cx="4413250" cy="3006725"/>
          </a:xfrm>
        </p:spPr>
      </p:pic>
      <p:pic>
        <p:nvPicPr>
          <p:cNvPr id="5940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3397250"/>
            <a:ext cx="4486275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5463"/>
            <a:ext cx="9144000" cy="580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The four “boundary” issues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68313" y="1087438"/>
            <a:ext cx="3671887" cy="5221287"/>
          </a:xfrm>
        </p:spPr>
        <p:txBody>
          <a:bodyPr/>
          <a:lstStyle/>
          <a:p>
            <a:pPr eaLnBrk="1" hangingPunct="1">
              <a:defRPr/>
            </a:pPr>
            <a:r>
              <a:rPr lang="en-ZA" altLang="en-US" sz="2400" dirty="0" smtClean="0"/>
              <a:t>Speed of events</a:t>
            </a:r>
          </a:p>
          <a:p>
            <a:pPr eaLnBrk="1" hangingPunct="1">
              <a:defRPr/>
            </a:pPr>
            <a:endParaRPr lang="en-ZA" altLang="en-US" sz="2400" dirty="0"/>
          </a:p>
          <a:p>
            <a:pPr eaLnBrk="1" hangingPunct="1">
              <a:defRPr/>
            </a:pPr>
            <a:r>
              <a:rPr lang="en-ZA" altLang="en-US" sz="2400" dirty="0" smtClean="0"/>
              <a:t>Depth of Field</a:t>
            </a:r>
          </a:p>
          <a:p>
            <a:pPr lvl="1" eaLnBrk="1" hangingPunct="1">
              <a:defRPr/>
            </a:pPr>
            <a:r>
              <a:rPr lang="en-ZA" altLang="en-US" sz="1800" dirty="0" err="1" smtClean="0"/>
              <a:t>DoF</a:t>
            </a:r>
            <a:r>
              <a:rPr lang="en-ZA" altLang="en-US" sz="1800" dirty="0" smtClean="0"/>
              <a:t> boundaries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Background</a:t>
            </a:r>
          </a:p>
          <a:p>
            <a:pPr lvl="1" eaLnBrk="1" hangingPunct="1">
              <a:defRPr/>
            </a:pPr>
            <a:r>
              <a:rPr lang="en-ZA" altLang="en-US" sz="1800" dirty="0"/>
              <a:t>A</a:t>
            </a:r>
            <a:r>
              <a:rPr lang="en-ZA" altLang="en-US" sz="1800" dirty="0" smtClean="0"/>
              <a:t>perture boundaries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en-ZA" altLang="en-US" sz="1800" dirty="0" smtClean="0"/>
          </a:p>
          <a:p>
            <a:pPr eaLnBrk="1" hangingPunct="1">
              <a:defRPr/>
            </a:pPr>
            <a:r>
              <a:rPr lang="en-ZA" altLang="en-US" sz="2400" dirty="0" smtClean="0"/>
              <a:t>Creating light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Portraiture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Texture!!!!!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Over-exposure</a:t>
            </a:r>
            <a:endParaRPr lang="en-ZA" altLang="en-US" sz="1800" dirty="0"/>
          </a:p>
          <a:p>
            <a:pPr lvl="1" eaLnBrk="1" hangingPunct="1">
              <a:defRPr/>
            </a:pPr>
            <a:endParaRPr lang="en-ZA" altLang="en-US" sz="2400" dirty="0" smtClean="0"/>
          </a:p>
          <a:p>
            <a:pPr eaLnBrk="1" hangingPunct="1">
              <a:defRPr/>
            </a:pPr>
            <a:r>
              <a:rPr lang="en-ZA" altLang="en-US" sz="2400" dirty="0" smtClean="0">
                <a:solidFill>
                  <a:schemeClr val="bg1">
                    <a:lumMod val="50000"/>
                  </a:schemeClr>
                </a:solidFill>
              </a:rPr>
              <a:t>Processing</a:t>
            </a:r>
          </a:p>
        </p:txBody>
      </p:sp>
      <p:pic>
        <p:nvPicPr>
          <p:cNvPr id="6042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143000"/>
            <a:ext cx="4071937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32656"/>
            <a:ext cx="5026062" cy="34112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34038"/>
            <a:ext cx="4896544" cy="333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2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7050"/>
            <a:ext cx="9144000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The four “boundary” issues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68313" y="1087438"/>
            <a:ext cx="3816350" cy="5221287"/>
          </a:xfrm>
        </p:spPr>
        <p:txBody>
          <a:bodyPr/>
          <a:lstStyle/>
          <a:p>
            <a:pPr eaLnBrk="1" hangingPunct="1">
              <a:defRPr/>
            </a:pPr>
            <a:r>
              <a:rPr lang="en-ZA" altLang="en-US" sz="2400" dirty="0" smtClean="0"/>
              <a:t>Speed of events</a:t>
            </a:r>
          </a:p>
          <a:p>
            <a:pPr eaLnBrk="1" hangingPunct="1">
              <a:defRPr/>
            </a:pPr>
            <a:endParaRPr lang="en-ZA" altLang="en-US" sz="2400" dirty="0"/>
          </a:p>
          <a:p>
            <a:pPr eaLnBrk="1" hangingPunct="1">
              <a:defRPr/>
            </a:pPr>
            <a:r>
              <a:rPr lang="en-ZA" altLang="en-US" sz="2400" dirty="0" smtClean="0"/>
              <a:t>Depth of Field</a:t>
            </a:r>
            <a:endParaRPr lang="en-ZA" altLang="en-US" sz="1800" dirty="0" smtClean="0"/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en-ZA" altLang="en-US" sz="1800" dirty="0" smtClean="0"/>
          </a:p>
          <a:p>
            <a:pPr eaLnBrk="1" hangingPunct="1">
              <a:defRPr/>
            </a:pPr>
            <a:r>
              <a:rPr lang="en-ZA" altLang="en-US" sz="2400" dirty="0" smtClean="0"/>
              <a:t>Creating light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en-ZA" altLang="en-US" sz="2400" dirty="0" smtClean="0"/>
          </a:p>
          <a:p>
            <a:pPr eaLnBrk="1" hangingPunct="1">
              <a:defRPr/>
            </a:pPr>
            <a:r>
              <a:rPr lang="en-ZA" altLang="en-US" sz="2400" dirty="0" smtClean="0"/>
              <a:t>Processing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Saturation!!!!!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Noise reduction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Sharpen</a:t>
            </a:r>
            <a:endParaRPr lang="en-ZA" altLang="en-US" sz="1800" dirty="0"/>
          </a:p>
        </p:txBody>
      </p:sp>
      <p:pic>
        <p:nvPicPr>
          <p:cNvPr id="624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143000"/>
            <a:ext cx="4071937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1"/>
          <p:cNvSpPr txBox="1">
            <a:spLocks noChangeArrowheads="1"/>
          </p:cNvSpPr>
          <p:nvPr/>
        </p:nvSpPr>
        <p:spPr bwMode="auto">
          <a:xfrm>
            <a:off x="900113" y="0"/>
            <a:ext cx="763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ZA" altLang="en-US" sz="7200" b="1">
                <a:solidFill>
                  <a:srgbClr val="FF0000"/>
                </a:solidFill>
              </a:rPr>
              <a:t>Saturation!!!!!</a:t>
            </a:r>
          </a:p>
        </p:txBody>
      </p:sp>
      <p:pic>
        <p:nvPicPr>
          <p:cNvPr id="6349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1773238"/>
            <a:ext cx="460851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1177925"/>
            <a:ext cx="4608513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0975"/>
            <a:ext cx="4608513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4122"/>
            <a:ext cx="8928192" cy="6049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The four “boundary” issues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68313" y="1087438"/>
            <a:ext cx="3816350" cy="5221287"/>
          </a:xfrm>
        </p:spPr>
        <p:txBody>
          <a:bodyPr/>
          <a:lstStyle/>
          <a:p>
            <a:pPr eaLnBrk="1" hangingPunct="1">
              <a:defRPr/>
            </a:pPr>
            <a:r>
              <a:rPr lang="en-ZA" altLang="en-US" sz="2400" dirty="0" smtClean="0"/>
              <a:t>Speed of events</a:t>
            </a:r>
          </a:p>
          <a:p>
            <a:pPr eaLnBrk="1" hangingPunct="1">
              <a:defRPr/>
            </a:pPr>
            <a:endParaRPr lang="en-ZA" altLang="en-US" sz="2400" dirty="0"/>
          </a:p>
          <a:p>
            <a:pPr eaLnBrk="1" hangingPunct="1">
              <a:defRPr/>
            </a:pPr>
            <a:r>
              <a:rPr lang="en-ZA" altLang="en-US" sz="2400" dirty="0" smtClean="0"/>
              <a:t>Depth of Field</a:t>
            </a:r>
            <a:endParaRPr lang="en-ZA" altLang="en-US" sz="1800" dirty="0" smtClean="0"/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en-ZA" altLang="en-US" sz="1800" dirty="0" smtClean="0"/>
          </a:p>
          <a:p>
            <a:pPr eaLnBrk="1" hangingPunct="1">
              <a:defRPr/>
            </a:pPr>
            <a:r>
              <a:rPr lang="en-ZA" altLang="en-US" sz="2400" dirty="0" smtClean="0"/>
              <a:t>Creating light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en-ZA" altLang="en-US" sz="2400" dirty="0" smtClean="0"/>
          </a:p>
          <a:p>
            <a:pPr eaLnBrk="1" hangingPunct="1">
              <a:defRPr/>
            </a:pPr>
            <a:r>
              <a:rPr lang="en-ZA" altLang="en-US" sz="2400" dirty="0" smtClean="0"/>
              <a:t>Processing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Saturation!!!!!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Noise reduction</a:t>
            </a:r>
          </a:p>
          <a:p>
            <a:pPr lvl="1" eaLnBrk="1" hangingPunct="1">
              <a:defRPr/>
            </a:pPr>
            <a:r>
              <a:rPr lang="en-ZA" altLang="en-US" sz="1800" dirty="0" smtClean="0"/>
              <a:t>Sharpen</a:t>
            </a:r>
            <a:endParaRPr lang="en-ZA" altLang="en-US" sz="1800" dirty="0"/>
          </a:p>
        </p:txBody>
      </p:sp>
      <p:pic>
        <p:nvPicPr>
          <p:cNvPr id="645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143000"/>
            <a:ext cx="4071937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0" y="1588"/>
            <a:ext cx="4125913" cy="1143000"/>
          </a:xfrm>
        </p:spPr>
        <p:txBody>
          <a:bodyPr/>
          <a:lstStyle/>
          <a:p>
            <a:pPr eaLnBrk="1" hangingPunct="1"/>
            <a:r>
              <a:rPr lang="en-ZA" altLang="en-US" smtClean="0"/>
              <a:t>Golden rules!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8" y="981075"/>
            <a:ext cx="4500562" cy="5761038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dirty="0" smtClean="0"/>
              <a:t>Judge it according to any other judging guidelines: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/>
              <a:t>Technical (Macro? ; </a:t>
            </a:r>
            <a:r>
              <a:rPr lang="en-ZA" dirty="0" err="1"/>
              <a:t>DoF</a:t>
            </a:r>
            <a:r>
              <a:rPr lang="en-ZA" dirty="0"/>
              <a:t>; Sharpness; Texture; Detail)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Impact </a:t>
            </a:r>
            <a:r>
              <a:rPr lang="en-ZA" dirty="0"/>
              <a:t>(Visual and aesthetic; Content; Viewer’s response; General Characteristics</a:t>
            </a:r>
            <a:r>
              <a:rPr lang="en-ZA" dirty="0" smtClean="0"/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dirty="0" smtClean="0"/>
              <a:t>Know the boundaries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Macro definition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Technical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ZA" sz="2500" dirty="0" err="1" smtClean="0"/>
              <a:t>DoF</a:t>
            </a:r>
            <a:endParaRPr lang="en-ZA" sz="2500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ZA" sz="2500" dirty="0" smtClean="0"/>
              <a:t>Chromatic </a:t>
            </a:r>
            <a:r>
              <a:rPr lang="en-ZA" sz="2500" dirty="0" err="1" smtClean="0"/>
              <a:t>Abberation</a:t>
            </a:r>
            <a:endParaRPr lang="en-ZA" sz="2500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ZA" sz="2500" dirty="0"/>
              <a:t>L</a:t>
            </a:r>
            <a:r>
              <a:rPr lang="en-ZA" sz="2500" dirty="0" smtClean="0"/>
              <a:t>ighting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ZA" sz="2500" dirty="0" smtClean="0"/>
              <a:t>Processing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dirty="0" smtClean="0"/>
              <a:t>Judge it in line with other categories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Nature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Wildlife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Table top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Portraiture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Street photography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Sport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Abstract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ZA" dirty="0" smtClean="0"/>
              <a:t>PS. Nudity allowed….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ZA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dirty="0" smtClean="0"/>
              <a:t>A living subject – treat it like a human (photography-wise…)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dirty="0" smtClean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dirty="0" smtClean="0"/>
              <a:t>Some discussion…?</a:t>
            </a:r>
          </a:p>
        </p:txBody>
      </p:sp>
      <p:pic>
        <p:nvPicPr>
          <p:cNvPr id="65540" name="Picture 2" descr="C:\Users\Hendrik\Documents\salon\2013\Beachcombers\A10-33-10-cre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6550"/>
            <a:ext cx="4392612" cy="546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973" y="-17675"/>
            <a:ext cx="10248541" cy="690912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95325" y="2276475"/>
            <a:ext cx="5054600" cy="1512888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sz="4400" dirty="0" smtClean="0"/>
              <a:t>The million $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ZA" sz="4400" dirty="0" smtClean="0"/>
              <a:t>		question……?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2000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2000" dirty="0" smtClean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2000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ZA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1"/>
            <a:ext cx="9144000" cy="685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1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13464</TotalTime>
  <Words>763</Words>
  <Application>Microsoft Office PowerPoint</Application>
  <PresentationFormat>On-screen Show (4:3)</PresentationFormat>
  <Paragraphs>234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Arabic Typesetting</vt:lpstr>
      <vt:lpstr>Arial</vt:lpstr>
      <vt:lpstr>Calibri</vt:lpstr>
      <vt:lpstr>Office Theme</vt:lpstr>
      <vt:lpstr>4_Office Theme</vt:lpstr>
      <vt:lpstr>12_Office Theme</vt:lpstr>
      <vt:lpstr>2_Office Theme</vt:lpstr>
      <vt:lpstr>3_Office Theme</vt:lpstr>
      <vt:lpstr>6_Office Theme</vt:lpstr>
      <vt:lpstr>7_Office Theme</vt:lpstr>
      <vt:lpstr>PowerPoint Presentation</vt:lpstr>
      <vt:lpstr>Overview</vt:lpstr>
      <vt:lpstr>History of macro photography</vt:lpstr>
      <vt:lpstr>History of macro photography</vt:lpstr>
      <vt:lpstr>What is macro photography</vt:lpstr>
      <vt:lpstr>PowerPoint Presentation</vt:lpstr>
      <vt:lpstr>What is Macro Photography</vt:lpstr>
      <vt:lpstr>What is Macro Photography is NOT!!</vt:lpstr>
      <vt:lpstr>Masters of macro photography</vt:lpstr>
      <vt:lpstr>PowerPoint Presentation</vt:lpstr>
      <vt:lpstr>Masters of macro photography</vt:lpstr>
      <vt:lpstr>PowerPoint Presentation</vt:lpstr>
      <vt:lpstr>Masters of macro photography</vt:lpstr>
      <vt:lpstr>Masters of macro photography</vt:lpstr>
      <vt:lpstr>Masters of macro photography</vt:lpstr>
      <vt:lpstr>PowerPoint Presentation</vt:lpstr>
      <vt:lpstr>PowerPoint Presentation</vt:lpstr>
      <vt:lpstr>Just another macro photographer</vt:lpstr>
      <vt:lpstr>PowerPoint Presentation</vt:lpstr>
      <vt:lpstr>PowerPoint Presentation</vt:lpstr>
      <vt:lpstr>The four “boundary” issues</vt:lpstr>
      <vt:lpstr>The four “boundary” issues</vt:lpstr>
      <vt:lpstr>The four “boundary” issues</vt:lpstr>
      <vt:lpstr>PowerPoint Presentation</vt:lpstr>
      <vt:lpstr>The four “boundary” issues</vt:lpstr>
      <vt:lpstr>PowerPoint Presentation</vt:lpstr>
      <vt:lpstr>PowerPoint Presentation</vt:lpstr>
      <vt:lpstr>The four “boundary” issues</vt:lpstr>
      <vt:lpstr>PowerPoint Presentation</vt:lpstr>
      <vt:lpstr>PowerPoint Presentation</vt:lpstr>
      <vt:lpstr>PowerPoint Presentation</vt:lpstr>
      <vt:lpstr>The four “boundary” issues</vt:lpstr>
      <vt:lpstr>PowerPoint Presentation</vt:lpstr>
      <vt:lpstr>PowerPoint Presentation</vt:lpstr>
      <vt:lpstr>The four “boundary” issues</vt:lpstr>
      <vt:lpstr>Golden rules!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Basics</dc:title>
  <dc:creator>Hendrik</dc:creator>
  <cp:lastModifiedBy>Hendrik</cp:lastModifiedBy>
  <cp:revision>441</cp:revision>
  <cp:lastPrinted>2014-08-29T10:28:10Z</cp:lastPrinted>
  <dcterms:created xsi:type="dcterms:W3CDTF">2013-03-14T12:11:25Z</dcterms:created>
  <dcterms:modified xsi:type="dcterms:W3CDTF">2024-11-27T13:02:19Z</dcterms:modified>
</cp:coreProperties>
</file>